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7"/>
  </p:notesMasterIdLst>
  <p:handoutMasterIdLst>
    <p:handoutMasterId r:id="rId18"/>
  </p:handoutMasterIdLst>
  <p:sldIdLst>
    <p:sldId id="302" r:id="rId2"/>
    <p:sldId id="257" r:id="rId3"/>
    <p:sldId id="262" r:id="rId4"/>
    <p:sldId id="277" r:id="rId5"/>
    <p:sldId id="286" r:id="rId6"/>
    <p:sldId id="267" r:id="rId7"/>
    <p:sldId id="268" r:id="rId8"/>
    <p:sldId id="266" r:id="rId9"/>
    <p:sldId id="270" r:id="rId10"/>
    <p:sldId id="269" r:id="rId11"/>
    <p:sldId id="279" r:id="rId12"/>
    <p:sldId id="278" r:id="rId13"/>
    <p:sldId id="274" r:id="rId14"/>
    <p:sldId id="271" r:id="rId15"/>
    <p:sldId id="30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5602">
          <p15:clr>
            <a:srgbClr val="A4A3A4"/>
          </p15:clr>
        </p15:guide>
        <p15:guide id="4" pos="15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F33"/>
    <a:srgbClr val="D88C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01" autoAdjust="0"/>
    <p:restoredTop sz="94081" autoAdjust="0"/>
  </p:normalViewPr>
  <p:slideViewPr>
    <p:cSldViewPr>
      <p:cViewPr varScale="1">
        <p:scale>
          <a:sx n="104" d="100"/>
          <a:sy n="104" d="100"/>
        </p:scale>
        <p:origin x="1896" y="200"/>
      </p:cViewPr>
      <p:guideLst>
        <p:guide orient="horz" pos="2160"/>
        <p:guide pos="2880"/>
        <p:guide pos="5602"/>
        <p:guide pos="15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C134DC-CF23-449B-9300-CBD48A717CCD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351E5-1D3B-4AAF-9F45-AAD1CC82C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1140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FA0B90-FBB7-4971-9E66-4C606157728B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213C02-1A63-4C37-AE87-9B77494901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4115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13C02-1A63-4C37-AE87-9B774949014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433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13C02-1A63-4C37-AE87-9B774949014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895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13C02-1A63-4C37-AE87-9B774949014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895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13C02-1A63-4C37-AE87-9B774949014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433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72FBF-A8D7-4E5F-AADC-2698432D9CD6}" type="datetime1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198009"/>
      </p:ext>
    </p:extLst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F5F4-F6C3-4A88-A9AB-240492DA2A17}" type="datetime1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989506"/>
      </p:ext>
    </p:extLst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9F53B-42FE-4E50-A5FD-DE8147C02D07}" type="datetime1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336559"/>
      </p:ext>
    </p:extLst>
  </p:cSld>
  <p:clrMapOvr>
    <a:masterClrMapping/>
  </p:clrMapOvr>
  <p:transition spd="slow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2042-0964-4889-8FC5-B955934452D1}" type="datetime1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322093"/>
      </p:ext>
    </p:extLst>
  </p:cSld>
  <p:clrMapOvr>
    <a:masterClrMapping/>
  </p:clrMapOvr>
  <p:transition spd="slow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64EC4-92A2-49B6-8D45-1A678C4C5EE0}" type="datetime1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782868"/>
      </p:ext>
    </p:extLst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85893-0443-4914-B011-9A0B023AC6BF}" type="datetime1">
              <a:rPr lang="ru-RU" smtClean="0"/>
              <a:t>24.11.2022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890799"/>
      </p:ext>
    </p:extLst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A474E-18B6-407C-B2B3-902C4A27EC45}" type="datetime1">
              <a:rPr lang="ru-RU" smtClean="0"/>
              <a:t>24.11.2022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945215"/>
      </p:ext>
    </p:extLst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D70B2-C59E-482D-86FC-331969EB9FDD}" type="datetime1">
              <a:rPr lang="ru-RU" smtClean="0"/>
              <a:t>24.11.2022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846079"/>
      </p:ext>
    </p:extLst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18E1-2279-485C-9172-925D55E7DEF9}" type="datetime1">
              <a:rPr lang="ru-RU" smtClean="0"/>
              <a:t>24.11.2022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522039"/>
      </p:ext>
    </p:extLst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55EC2-8CA8-43BB-B827-DD7E8ED2FF16}" type="datetime1">
              <a:rPr lang="ru-RU" smtClean="0"/>
              <a:t>24.11.2022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571896"/>
      </p:ext>
    </p:extLst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D7C4A-B9DE-409B-B5F3-4703E09CC42A}" type="datetime1">
              <a:rPr lang="ru-RU" smtClean="0"/>
              <a:t>24.11.2022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947913"/>
      </p:ext>
    </p:extLst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C2CC5-FFFC-4169-AA79-FDFD1259CB34}" type="datetime1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BF1AB-910C-4722-A31B-1AB158B2C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768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 advClick="0" advTm="5000">
    <p:wip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2.png"/><Relationship Id="rId7" Type="http://schemas.openxmlformats.org/officeDocument/2006/relationships/image" Target="../media/image7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8.jp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2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11" Type="http://schemas.openxmlformats.org/officeDocument/2006/relationships/image" Target="../media/image26.jp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jpe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image" Target="../media/image2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1.gif"/><Relationship Id="rId5" Type="http://schemas.openxmlformats.org/officeDocument/2006/relationships/image" Target="../media/image35.jpg"/><Relationship Id="rId15" Type="http://schemas.openxmlformats.org/officeDocument/2006/relationships/image" Target="../media/image45.jpe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emf"/><Relationship Id="rId4" Type="http://schemas.openxmlformats.org/officeDocument/2006/relationships/image" Target="../media/image5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1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AD5231-09D2-C04B-ACCE-E3372298D7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01008"/>
            <a:ext cx="2733205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04683"/>
      </p:ext>
    </p:extLst>
  </p:cSld>
  <p:clrMapOvr>
    <a:masterClrMapping/>
  </p:clrMapOvr>
  <p:transition spd="slow" advClick="0" advTm="500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306" y="173222"/>
            <a:ext cx="4676293" cy="467629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024787"/>
            <a:ext cx="1440160" cy="284533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711011" y="3962113"/>
            <a:ext cx="8030218" cy="1382045"/>
            <a:chOff x="368312" y="4022095"/>
            <a:chExt cx="8030218" cy="1382045"/>
          </a:xfrm>
        </p:grpSpPr>
        <p:sp>
          <p:nvSpPr>
            <p:cNvPr id="35" name="Заголовок 23"/>
            <p:cNvSpPr txBox="1">
              <a:spLocks/>
            </p:cNvSpPr>
            <p:nvPr/>
          </p:nvSpPr>
          <p:spPr>
            <a:xfrm>
              <a:off x="611560" y="4065046"/>
              <a:ext cx="972992" cy="8444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5400" b="1" dirty="0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15</a:t>
              </a:r>
            </a:p>
          </p:txBody>
        </p:sp>
        <p:sp>
          <p:nvSpPr>
            <p:cNvPr id="16" name="Заголовок 23"/>
            <p:cNvSpPr txBox="1">
              <a:spLocks/>
            </p:cNvSpPr>
            <p:nvPr/>
          </p:nvSpPr>
          <p:spPr>
            <a:xfrm>
              <a:off x="2600341" y="4022095"/>
              <a:ext cx="972992" cy="92889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5400" b="1" dirty="0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1</a:t>
              </a:r>
              <a:r>
                <a:rPr lang="en-US" sz="5400" b="1" dirty="0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6</a:t>
              </a:r>
              <a:endParaRPr lang="ru-RU" sz="54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endParaRPr>
            </a:p>
          </p:txBody>
        </p:sp>
        <p:sp>
          <p:nvSpPr>
            <p:cNvPr id="17" name="Заголовок 23"/>
            <p:cNvSpPr txBox="1">
              <a:spLocks/>
            </p:cNvSpPr>
            <p:nvPr/>
          </p:nvSpPr>
          <p:spPr>
            <a:xfrm>
              <a:off x="4830081" y="4065046"/>
              <a:ext cx="972992" cy="8444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70</a:t>
              </a:r>
              <a:endParaRPr lang="ru-RU" sz="54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endParaRPr>
            </a:p>
          </p:txBody>
        </p:sp>
        <p:sp>
          <p:nvSpPr>
            <p:cNvPr id="18" name="Заголовок 23"/>
            <p:cNvSpPr txBox="1">
              <a:spLocks/>
            </p:cNvSpPr>
            <p:nvPr/>
          </p:nvSpPr>
          <p:spPr>
            <a:xfrm>
              <a:off x="6841650" y="4065046"/>
              <a:ext cx="1556880" cy="81585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500</a:t>
              </a:r>
              <a:endParaRPr lang="ru-RU" sz="54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endParaRPr>
            </a:p>
          </p:txBody>
        </p:sp>
        <p:sp>
          <p:nvSpPr>
            <p:cNvPr id="20" name="Заголовок 23"/>
            <p:cNvSpPr txBox="1">
              <a:spLocks/>
            </p:cNvSpPr>
            <p:nvPr/>
          </p:nvSpPr>
          <p:spPr>
            <a:xfrm>
              <a:off x="368312" y="4981915"/>
              <a:ext cx="1459488" cy="42222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400" dirty="0">
                  <a:latin typeface="Segoe UI" pitchFamily="34" charset="0"/>
                  <a:cs typeface="Segoe UI" pitchFamily="34" charset="0"/>
                </a:rPr>
                <a:t>лет опыта работы</a:t>
              </a:r>
            </a:p>
          </p:txBody>
        </p:sp>
        <p:sp>
          <p:nvSpPr>
            <p:cNvPr id="22" name="Заголовок 23"/>
            <p:cNvSpPr txBox="1">
              <a:spLocks/>
            </p:cNvSpPr>
            <p:nvPr/>
          </p:nvSpPr>
          <p:spPr>
            <a:xfrm>
              <a:off x="2357093" y="4950991"/>
              <a:ext cx="1459488" cy="42222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400" dirty="0">
                  <a:latin typeface="Segoe UI" pitchFamily="34" charset="0"/>
                  <a:cs typeface="Segoe UI" pitchFamily="34" charset="0"/>
                </a:rPr>
                <a:t>зарубежных партнеров</a:t>
              </a:r>
            </a:p>
          </p:txBody>
        </p:sp>
        <p:sp>
          <p:nvSpPr>
            <p:cNvPr id="23" name="Заголовок 23"/>
            <p:cNvSpPr txBox="1">
              <a:spLocks/>
            </p:cNvSpPr>
            <p:nvPr/>
          </p:nvSpPr>
          <p:spPr>
            <a:xfrm>
              <a:off x="4517333" y="4950991"/>
              <a:ext cx="1598487" cy="42222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400" dirty="0">
                  <a:latin typeface="Segoe UI" pitchFamily="34" charset="0"/>
                  <a:cs typeface="Segoe UI" pitchFamily="34" charset="0"/>
                </a:rPr>
                <a:t>промышленных объектов</a:t>
              </a:r>
            </a:p>
          </p:txBody>
        </p:sp>
        <p:sp>
          <p:nvSpPr>
            <p:cNvPr id="25" name="Заголовок 23"/>
            <p:cNvSpPr txBox="1">
              <a:spLocks/>
            </p:cNvSpPr>
            <p:nvPr/>
          </p:nvSpPr>
          <p:spPr>
            <a:xfrm>
              <a:off x="6846345" y="4950991"/>
              <a:ext cx="1531496" cy="42222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400" dirty="0">
                  <a:latin typeface="Segoe UI" pitchFamily="34" charset="0"/>
                  <a:cs typeface="Segoe UI" pitchFamily="34" charset="0"/>
                </a:rPr>
                <a:t>реализованных проектов</a:t>
              </a:r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10</a:t>
            </a:fld>
            <a:endParaRPr lang="ru-RU"/>
          </a:p>
        </p:txBody>
      </p:sp>
      <p:sp>
        <p:nvSpPr>
          <p:cNvPr id="14" name="Заголовок 23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3960440" cy="576064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Энергия РК в цифрах:</a:t>
            </a:r>
          </a:p>
        </p:txBody>
      </p:sp>
    </p:spTree>
    <p:extLst>
      <p:ext uri="{BB962C8B-B14F-4D97-AF65-F5344CB8AC3E}">
        <p14:creationId xmlns:p14="http://schemas.microsoft.com/office/powerpoint/2010/main" val="2833992950"/>
      </p:ext>
    </p:extLst>
  </p:cSld>
  <p:clrMapOvr>
    <a:masterClrMapping/>
  </p:clrMapOvr>
  <p:transition spd="slow" advClick="0" advTm="5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024787"/>
            <a:ext cx="1440160" cy="28453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11</a:t>
            </a:fld>
            <a:endParaRPr lang="ru-RU"/>
          </a:p>
        </p:txBody>
      </p:sp>
      <p:sp>
        <p:nvSpPr>
          <p:cNvPr id="28" name="Заголовок 23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2664296" cy="603518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Нас рекомендуют: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875" y="1268760"/>
            <a:ext cx="1528256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65" y="3395152"/>
            <a:ext cx="1525068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909" y="1269143"/>
            <a:ext cx="1527024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320" y="3395152"/>
            <a:ext cx="1567445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814" y="3395152"/>
            <a:ext cx="1528256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20354" y="476672"/>
            <a:ext cx="4320000" cy="4320000"/>
          </a:xfrm>
          <a:prstGeom prst="rect">
            <a:avLst/>
          </a:prstGeom>
        </p:spPr>
      </p:pic>
      <p:sp>
        <p:nvSpPr>
          <p:cNvPr id="12" name="Заголовок 23"/>
          <p:cNvSpPr txBox="1">
            <a:spLocks/>
          </p:cNvSpPr>
          <p:nvPr/>
        </p:nvSpPr>
        <p:spPr>
          <a:xfrm>
            <a:off x="6334388" y="6021288"/>
            <a:ext cx="2558092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и многие другие…</a:t>
            </a:r>
          </a:p>
        </p:txBody>
      </p:sp>
    </p:spTree>
    <p:extLst>
      <p:ext uri="{BB962C8B-B14F-4D97-AF65-F5344CB8AC3E}">
        <p14:creationId xmlns:p14="http://schemas.microsoft.com/office/powerpoint/2010/main" val="502452914"/>
      </p:ext>
    </p:extLst>
  </p:cSld>
  <p:clrMapOvr>
    <a:masterClrMapping/>
  </p:clrMapOvr>
  <p:transition spd="slow" advClick="0" advTm="5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1" t="19547" r="17504" b="13547"/>
          <a:stretch/>
        </p:blipFill>
        <p:spPr>
          <a:xfrm>
            <a:off x="2771800" y="1044946"/>
            <a:ext cx="2880320" cy="289033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024787"/>
            <a:ext cx="1440160" cy="284533"/>
          </a:xfrm>
          <a:prstGeom prst="rect">
            <a:avLst/>
          </a:prstGeom>
        </p:spPr>
      </p:pic>
      <p:sp>
        <p:nvSpPr>
          <p:cNvPr id="13" name="Заголовок 23"/>
          <p:cNvSpPr txBox="1">
            <a:spLocks/>
          </p:cNvSpPr>
          <p:nvPr/>
        </p:nvSpPr>
        <p:spPr>
          <a:xfrm>
            <a:off x="827584" y="280293"/>
            <a:ext cx="3059760" cy="844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Наша Миссия: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12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4015080"/>
            <a:ext cx="7920880" cy="1668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dirty="0">
                <a:latin typeface="Segoe UI" pitchFamily="34" charset="0"/>
                <a:ea typeface="+mj-ea"/>
                <a:cs typeface="Segoe UI" pitchFamily="34" charset="0"/>
              </a:rPr>
              <a:t>           </a:t>
            </a:r>
            <a:r>
              <a:rPr lang="ru-RU" sz="1400" dirty="0">
                <a:latin typeface="Segoe UI" pitchFamily="34" charset="0"/>
                <a:ea typeface="+mj-ea"/>
                <a:cs typeface="Segoe UI" pitchFamily="34" charset="0"/>
              </a:rPr>
              <a:t>«Я, Мы — единство потенциалов лучших инноваций Планеты и Энергии живых Людей, команда профессионалов, абсолютно преданных своему Делу, с готовностью действующих </a:t>
            </a:r>
            <a:r>
              <a:rPr lang="en-US" sz="1400" dirty="0">
                <a:latin typeface="Segoe UI" pitchFamily="34" charset="0"/>
                <a:ea typeface="+mj-ea"/>
                <a:cs typeface="Segoe UI" pitchFamily="34" charset="0"/>
              </a:rPr>
              <a:t> </a:t>
            </a:r>
            <a:r>
              <a:rPr lang="ru-RU" sz="1400" dirty="0">
                <a:latin typeface="Segoe UI" pitchFamily="34" charset="0"/>
                <a:ea typeface="+mj-ea"/>
                <a:cs typeface="Segoe UI" pitchFamily="34" charset="0"/>
              </a:rPr>
              <a:t>на получение результата для Клиента, в реализации уникальных потребностей и проектов, развития в сфере цифровых (IT) продуктов, инфокоммуникационных систем и сетей </a:t>
            </a:r>
            <a:r>
              <a:rPr lang="en-US" sz="1400" dirty="0">
                <a:latin typeface="Segoe UI" pitchFamily="34" charset="0"/>
                <a:ea typeface="+mj-ea"/>
                <a:cs typeface="Segoe UI" pitchFamily="34" charset="0"/>
              </a:rPr>
              <a:t>                       </a:t>
            </a:r>
            <a:r>
              <a:rPr lang="ru-RU" sz="1400" dirty="0">
                <a:latin typeface="Segoe UI" pitchFamily="34" charset="0"/>
                <a:ea typeface="+mj-ea"/>
                <a:cs typeface="Segoe UI" pitchFamily="34" charset="0"/>
              </a:rPr>
              <a:t>для компаний в промышленности, энергетике и транспорте»</a:t>
            </a:r>
          </a:p>
        </p:txBody>
      </p:sp>
    </p:spTree>
    <p:extLst>
      <p:ext uri="{BB962C8B-B14F-4D97-AF65-F5344CB8AC3E}">
        <p14:creationId xmlns:p14="http://schemas.microsoft.com/office/powerpoint/2010/main" val="2287942734"/>
      </p:ext>
    </p:extLst>
  </p:cSld>
  <p:clrMapOvr>
    <a:masterClrMapping/>
  </p:clrMapOvr>
  <p:transition spd="slow" advClick="0" advTm="5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024787"/>
            <a:ext cx="1440160" cy="284533"/>
          </a:xfrm>
          <a:prstGeom prst="rect">
            <a:avLst/>
          </a:prstGeom>
        </p:spPr>
      </p:pic>
      <p:sp>
        <p:nvSpPr>
          <p:cNvPr id="13" name="Заголовок 23"/>
          <p:cNvSpPr txBox="1">
            <a:spLocks/>
          </p:cNvSpPr>
          <p:nvPr/>
        </p:nvSpPr>
        <p:spPr>
          <a:xfrm>
            <a:off x="827584" y="404664"/>
            <a:ext cx="2104332" cy="5826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Наши Ценности:</a:t>
            </a:r>
          </a:p>
        </p:txBody>
      </p:sp>
      <p:sp>
        <p:nvSpPr>
          <p:cNvPr id="14" name="Заголовок 23"/>
          <p:cNvSpPr txBox="1">
            <a:spLocks/>
          </p:cNvSpPr>
          <p:nvPr/>
        </p:nvSpPr>
        <p:spPr>
          <a:xfrm>
            <a:off x="1119202" y="764704"/>
            <a:ext cx="6940790" cy="422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latin typeface="Segoe UI" pitchFamily="34" charset="0"/>
                <a:cs typeface="Segoe UI" pitchFamily="34" charset="0"/>
              </a:rPr>
              <a:t>«Внутренний компас» для быстрого принятия оптимальных решений в Компании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13</a:t>
            </a:fld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449706" y="1268760"/>
            <a:ext cx="8298758" cy="4320000"/>
            <a:chOff x="521714" y="1066979"/>
            <a:chExt cx="8298758" cy="43200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9597" y="1066979"/>
              <a:ext cx="4320000" cy="4320000"/>
            </a:xfrm>
            <a:prstGeom prst="rect">
              <a:avLst/>
            </a:prstGeom>
          </p:spPr>
        </p:pic>
        <p:sp>
          <p:nvSpPr>
            <p:cNvPr id="20" name="Заголовок 23"/>
            <p:cNvSpPr txBox="1">
              <a:spLocks/>
            </p:cNvSpPr>
            <p:nvPr/>
          </p:nvSpPr>
          <p:spPr>
            <a:xfrm>
              <a:off x="521714" y="4339244"/>
              <a:ext cx="2034061" cy="95005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050" b="1" dirty="0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Я, Развитие:</a:t>
              </a:r>
              <a:br>
                <a:rPr lang="ru-RU" sz="1050" dirty="0">
                  <a:latin typeface="Segoe UI" pitchFamily="34" charset="0"/>
                  <a:cs typeface="Segoe UI" pitchFamily="34" charset="0"/>
                </a:rPr>
              </a:br>
              <a:r>
                <a:rPr lang="ru-RU" sz="1050" dirty="0">
                  <a:latin typeface="Segoe UI" pitchFamily="34" charset="0"/>
                  <a:cs typeface="Segoe UI" pitchFamily="34" charset="0"/>
                </a:rPr>
                <a:t>Мы убеждены:</a:t>
              </a:r>
              <a:endParaRPr lang="en-US" sz="1050" dirty="0">
                <a:latin typeface="Segoe UI" pitchFamily="34" charset="0"/>
                <a:cs typeface="Segoe UI" pitchFamily="34" charset="0"/>
              </a:endParaRPr>
            </a:p>
            <a:p>
              <a:r>
                <a:rPr lang="ru-RU" sz="1050" dirty="0">
                  <a:latin typeface="Segoe UI" pitchFamily="34" charset="0"/>
                  <a:cs typeface="Segoe UI" pitchFamily="34" charset="0"/>
                </a:rPr>
                <a:t>всё, что мы делаем, </a:t>
              </a:r>
              <a:endParaRPr lang="en-US" sz="1050" dirty="0">
                <a:latin typeface="Segoe UI" pitchFamily="34" charset="0"/>
                <a:cs typeface="Segoe UI" pitchFamily="34" charset="0"/>
              </a:endParaRPr>
            </a:p>
            <a:p>
              <a:r>
                <a:rPr lang="ru-RU" sz="1050" dirty="0">
                  <a:latin typeface="Segoe UI" pitchFamily="34" charset="0"/>
                  <a:cs typeface="Segoe UI" pitchFamily="34" charset="0"/>
                </a:rPr>
                <a:t>мы делаем на РАЗВИТИЕ нашего потенциала.</a:t>
              </a:r>
            </a:p>
          </p:txBody>
        </p:sp>
        <p:sp>
          <p:nvSpPr>
            <p:cNvPr id="22" name="Заголовок 23"/>
            <p:cNvSpPr txBox="1">
              <a:spLocks/>
            </p:cNvSpPr>
            <p:nvPr/>
          </p:nvSpPr>
          <p:spPr>
            <a:xfrm>
              <a:off x="6444208" y="4274213"/>
              <a:ext cx="2376264" cy="108012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000" b="1" dirty="0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Я, Здравый смысл:</a:t>
              </a:r>
              <a:br>
                <a:rPr lang="ru-RU" sz="1000" dirty="0">
                  <a:latin typeface="Segoe UI" pitchFamily="34" charset="0"/>
                  <a:cs typeface="Segoe UI" pitchFamily="34" charset="0"/>
                </a:rPr>
              </a:br>
              <a:r>
                <a:rPr lang="ru-RU" sz="1000" dirty="0">
                  <a:latin typeface="Segoe UI" pitchFamily="34" charset="0"/>
                  <a:cs typeface="Segoe UI" pitchFamily="34" charset="0"/>
                </a:rPr>
                <a:t>Мы РЕАЛИСТЫ</a:t>
              </a:r>
              <a:r>
                <a:rPr lang="en-US" sz="1000" dirty="0">
                  <a:latin typeface="Segoe UI" pitchFamily="34" charset="0"/>
                  <a:cs typeface="Segoe UI" pitchFamily="34" charset="0"/>
                </a:rPr>
                <a:t> </a:t>
              </a:r>
              <a:r>
                <a:rPr lang="ru-RU" sz="1000" dirty="0">
                  <a:latin typeface="Segoe UI" pitchFamily="34" charset="0"/>
                  <a:cs typeface="Segoe UI" pitchFamily="34" charset="0"/>
                </a:rPr>
                <a:t>и убеждены, </a:t>
              </a:r>
              <a:endParaRPr lang="en-US" sz="1000" dirty="0">
                <a:latin typeface="Segoe UI" pitchFamily="34" charset="0"/>
                <a:cs typeface="Segoe UI" pitchFamily="34" charset="0"/>
              </a:endParaRPr>
            </a:p>
            <a:p>
              <a:r>
                <a:rPr lang="ru-RU" sz="1000" dirty="0">
                  <a:latin typeface="Segoe UI" pitchFamily="34" charset="0"/>
                  <a:cs typeface="Segoe UI" pitchFamily="34" charset="0"/>
                </a:rPr>
                <a:t>что основой для принятия </a:t>
              </a:r>
              <a:endParaRPr lang="en-US" sz="1000" dirty="0">
                <a:latin typeface="Segoe UI" pitchFamily="34" charset="0"/>
                <a:cs typeface="Segoe UI" pitchFamily="34" charset="0"/>
              </a:endParaRPr>
            </a:p>
            <a:p>
              <a:r>
                <a:rPr lang="ru-RU" sz="1000" dirty="0">
                  <a:latin typeface="Segoe UI" pitchFamily="34" charset="0"/>
                  <a:cs typeface="Segoe UI" pitchFamily="34" charset="0"/>
                </a:rPr>
                <a:t>наших решений являются: </a:t>
              </a:r>
              <a:endParaRPr lang="en-US" sz="1000" dirty="0">
                <a:latin typeface="Segoe UI" pitchFamily="34" charset="0"/>
                <a:cs typeface="Segoe UI" pitchFamily="34" charset="0"/>
              </a:endParaRPr>
            </a:p>
            <a:p>
              <a:r>
                <a:rPr lang="ru-RU" sz="1000" dirty="0">
                  <a:latin typeface="Segoe UI" pitchFamily="34" charset="0"/>
                  <a:cs typeface="Segoe UI" pitchFamily="34" charset="0"/>
                </a:rPr>
                <a:t>здравый смысл,</a:t>
              </a:r>
              <a:r>
                <a:rPr lang="en-US" sz="1000" dirty="0">
                  <a:latin typeface="Segoe UI" pitchFamily="34" charset="0"/>
                  <a:cs typeface="Segoe UI" pitchFamily="34" charset="0"/>
                </a:rPr>
                <a:t> </a:t>
              </a:r>
              <a:r>
                <a:rPr lang="ru-RU" sz="1000" dirty="0">
                  <a:latin typeface="Segoe UI" pitchFamily="34" charset="0"/>
                  <a:cs typeface="Segoe UI" pitchFamily="34" charset="0"/>
                </a:rPr>
                <a:t>практический опыт и анализ собственных ошибок.  </a:t>
              </a:r>
            </a:p>
          </p:txBody>
        </p:sp>
        <p:sp>
          <p:nvSpPr>
            <p:cNvPr id="23" name="Заголовок 23"/>
            <p:cNvSpPr txBox="1">
              <a:spLocks/>
            </p:cNvSpPr>
            <p:nvPr/>
          </p:nvSpPr>
          <p:spPr>
            <a:xfrm>
              <a:off x="521715" y="2246951"/>
              <a:ext cx="2034061" cy="95010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000" b="1" dirty="0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Я, Любовь:</a:t>
              </a:r>
            </a:p>
            <a:p>
              <a:r>
                <a:rPr lang="ru-RU" sz="1000" dirty="0">
                  <a:latin typeface="Segoe UI" pitchFamily="34" charset="0"/>
                  <a:cs typeface="Segoe UI" pitchFamily="34" charset="0"/>
                </a:rPr>
                <a:t>Мы убеждены:</a:t>
              </a:r>
              <a:r>
                <a:rPr lang="en-US" sz="1000" dirty="0">
                  <a:latin typeface="Segoe UI" pitchFamily="34" charset="0"/>
                  <a:cs typeface="Segoe UI" pitchFamily="34" charset="0"/>
                </a:rPr>
                <a:t> </a:t>
              </a:r>
            </a:p>
            <a:p>
              <a:r>
                <a:rPr lang="ru-RU" sz="1000" dirty="0">
                  <a:latin typeface="Segoe UI" pitchFamily="34" charset="0"/>
                  <a:cs typeface="Segoe UI" pitchFamily="34" charset="0"/>
                </a:rPr>
                <a:t>всё, что мы делаем, </a:t>
              </a:r>
              <a:endParaRPr lang="en-US" sz="1000" dirty="0">
                <a:latin typeface="Segoe UI" pitchFamily="34" charset="0"/>
                <a:cs typeface="Segoe UI" pitchFamily="34" charset="0"/>
              </a:endParaRPr>
            </a:p>
            <a:p>
              <a:r>
                <a:rPr lang="ru-RU" sz="1000" dirty="0">
                  <a:latin typeface="Segoe UI" pitchFamily="34" charset="0"/>
                  <a:cs typeface="Segoe UI" pitchFamily="34" charset="0"/>
                </a:rPr>
                <a:t>мы делаем с ЛЮБОВЬЮ </a:t>
              </a:r>
            </a:p>
            <a:p>
              <a:r>
                <a:rPr lang="ru-RU" sz="1000" dirty="0">
                  <a:latin typeface="Segoe UI" pitchFamily="34" charset="0"/>
                  <a:cs typeface="Segoe UI" pitchFamily="34" charset="0"/>
                </a:rPr>
                <a:t>к самим себе </a:t>
              </a:r>
              <a:endParaRPr lang="en-US" sz="1000" dirty="0">
                <a:latin typeface="Segoe UI" pitchFamily="34" charset="0"/>
                <a:cs typeface="Segoe UI" pitchFamily="34" charset="0"/>
              </a:endParaRPr>
            </a:p>
            <a:p>
              <a:r>
                <a:rPr lang="ru-RU" sz="1000" dirty="0">
                  <a:latin typeface="Segoe UI" pitchFamily="34" charset="0"/>
                  <a:cs typeface="Segoe UI" pitchFamily="34" charset="0"/>
                </a:rPr>
                <a:t>и окружающему</a:t>
              </a:r>
              <a:r>
                <a:rPr lang="en-US" sz="1000" dirty="0">
                  <a:latin typeface="Segoe UI" pitchFamily="34" charset="0"/>
                  <a:cs typeface="Segoe UI" pitchFamily="34" charset="0"/>
                </a:rPr>
                <a:t> </a:t>
              </a:r>
              <a:r>
                <a:rPr lang="ru-RU" sz="1000" dirty="0">
                  <a:latin typeface="Segoe UI" pitchFamily="34" charset="0"/>
                  <a:cs typeface="Segoe UI" pitchFamily="34" charset="0"/>
                </a:rPr>
                <a:t>нас Миру.</a:t>
              </a: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4583" y="1598385"/>
              <a:ext cx="540000" cy="54000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4583" y="3681088"/>
              <a:ext cx="540000" cy="540000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4610" y="3590197"/>
              <a:ext cx="540000" cy="540000"/>
            </a:xfrm>
            <a:prstGeom prst="rect">
              <a:avLst/>
            </a:prstGeom>
          </p:spPr>
        </p:pic>
        <p:sp>
          <p:nvSpPr>
            <p:cNvPr id="19" name="Заголовок 23"/>
            <p:cNvSpPr txBox="1">
              <a:spLocks/>
            </p:cNvSpPr>
            <p:nvPr/>
          </p:nvSpPr>
          <p:spPr>
            <a:xfrm>
              <a:off x="6604878" y="2246951"/>
              <a:ext cx="2071578" cy="95010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000" b="1" dirty="0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Я, Действие:</a:t>
              </a:r>
              <a:br>
                <a:rPr lang="ru-RU" sz="1000" dirty="0">
                  <a:latin typeface="Segoe UI" pitchFamily="34" charset="0"/>
                  <a:cs typeface="Segoe UI" pitchFamily="34" charset="0"/>
                </a:rPr>
              </a:br>
              <a:r>
                <a:rPr lang="ru-RU" sz="1000" dirty="0">
                  <a:latin typeface="Segoe UI" pitchFamily="34" charset="0"/>
                  <a:cs typeface="Segoe UI" pitchFamily="34" charset="0"/>
                </a:rPr>
                <a:t>Мы убеждены: </a:t>
              </a:r>
            </a:p>
            <a:p>
              <a:r>
                <a:rPr lang="ru-RU" sz="1000" dirty="0">
                  <a:latin typeface="Segoe UI" pitchFamily="34" charset="0"/>
                  <a:cs typeface="Segoe UI" pitchFamily="34" charset="0"/>
                </a:rPr>
                <a:t>всё, что мы делаем, </a:t>
              </a:r>
              <a:endParaRPr lang="en-US" sz="1000" dirty="0">
                <a:latin typeface="Segoe UI" pitchFamily="34" charset="0"/>
                <a:cs typeface="Segoe UI" pitchFamily="34" charset="0"/>
              </a:endParaRPr>
            </a:p>
            <a:p>
              <a:r>
                <a:rPr lang="ru-RU" sz="1000" dirty="0">
                  <a:latin typeface="Segoe UI" pitchFamily="34" charset="0"/>
                  <a:cs typeface="Segoe UI" pitchFamily="34" charset="0"/>
                </a:rPr>
                <a:t>мы делаем с готовностью</a:t>
              </a:r>
            </a:p>
            <a:p>
              <a:r>
                <a:rPr lang="ru-RU" sz="1000" dirty="0">
                  <a:latin typeface="Segoe UI" pitchFamily="34" charset="0"/>
                  <a:cs typeface="Segoe UI" pitchFamily="34" charset="0"/>
                </a:rPr>
                <a:t>и преданностью</a:t>
              </a:r>
              <a:r>
                <a:rPr lang="en-US" sz="1000" dirty="0">
                  <a:latin typeface="Segoe UI" pitchFamily="34" charset="0"/>
                  <a:cs typeface="Segoe UI" pitchFamily="34" charset="0"/>
                </a:rPr>
                <a:t> </a:t>
              </a:r>
              <a:r>
                <a:rPr lang="ru-RU" sz="1000" dirty="0">
                  <a:latin typeface="Segoe UI" pitchFamily="34" charset="0"/>
                  <a:cs typeface="Segoe UI" pitchFamily="34" charset="0"/>
                </a:rPr>
                <a:t>своему ДЕЛУ.</a:t>
              </a:r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0610" y="1544385"/>
              <a:ext cx="648000" cy="64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5642929"/>
      </p:ext>
    </p:extLst>
  </p:cSld>
  <p:clrMapOvr>
    <a:masterClrMapping/>
  </p:clrMapOvr>
  <p:transition spd="slow" advClick="0" advTm="500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37" y="1456221"/>
            <a:ext cx="3600000" cy="36000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024787"/>
            <a:ext cx="1440160" cy="284533"/>
          </a:xfrm>
          <a:prstGeom prst="rect">
            <a:avLst/>
          </a:prstGeom>
        </p:spPr>
      </p:pic>
      <p:sp>
        <p:nvSpPr>
          <p:cNvPr id="35" name="Заголовок 23"/>
          <p:cNvSpPr txBox="1">
            <a:spLocks/>
          </p:cNvSpPr>
          <p:nvPr/>
        </p:nvSpPr>
        <p:spPr>
          <a:xfrm>
            <a:off x="827584" y="426298"/>
            <a:ext cx="2232248" cy="4748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Наши контакты:</a:t>
            </a:r>
          </a:p>
        </p:txBody>
      </p:sp>
      <p:sp>
        <p:nvSpPr>
          <p:cNvPr id="16" name="Заголовок 23"/>
          <p:cNvSpPr txBox="1">
            <a:spLocks/>
          </p:cNvSpPr>
          <p:nvPr/>
        </p:nvSpPr>
        <p:spPr>
          <a:xfrm>
            <a:off x="12909074" y="-663703"/>
            <a:ext cx="972992" cy="9288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>
                <a:solidFill>
                  <a:srgbClr val="F68F33"/>
                </a:solidFill>
              </a:rPr>
              <a:t>1</a:t>
            </a:r>
            <a:r>
              <a:rPr lang="en-US" sz="5400" b="1" dirty="0">
                <a:solidFill>
                  <a:srgbClr val="F68F33"/>
                </a:solidFill>
              </a:rPr>
              <a:t>0</a:t>
            </a:r>
            <a:endParaRPr lang="ru-RU" sz="5400" b="1" dirty="0">
              <a:solidFill>
                <a:srgbClr val="F68F33"/>
              </a:solidFill>
            </a:endParaRPr>
          </a:p>
        </p:txBody>
      </p:sp>
      <p:sp>
        <p:nvSpPr>
          <p:cNvPr id="17" name="Заголовок 23"/>
          <p:cNvSpPr txBox="1">
            <a:spLocks/>
          </p:cNvSpPr>
          <p:nvPr/>
        </p:nvSpPr>
        <p:spPr>
          <a:xfrm>
            <a:off x="15133055" y="-591695"/>
            <a:ext cx="972992" cy="844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68F33"/>
                </a:solidFill>
              </a:rPr>
              <a:t>70</a:t>
            </a:r>
            <a:endParaRPr lang="ru-RU" sz="5400" b="1" dirty="0">
              <a:solidFill>
                <a:srgbClr val="F68F33"/>
              </a:solidFill>
            </a:endParaRPr>
          </a:p>
        </p:txBody>
      </p:sp>
      <p:sp>
        <p:nvSpPr>
          <p:cNvPr id="18" name="Заголовок 23"/>
          <p:cNvSpPr txBox="1">
            <a:spLocks/>
          </p:cNvSpPr>
          <p:nvPr/>
        </p:nvSpPr>
        <p:spPr>
          <a:xfrm>
            <a:off x="17218037" y="-600646"/>
            <a:ext cx="1238385" cy="844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68F33"/>
                </a:solidFill>
              </a:rPr>
              <a:t>500</a:t>
            </a:r>
            <a:endParaRPr lang="ru-RU" sz="5400" b="1" dirty="0">
              <a:solidFill>
                <a:srgbClr val="F68F33"/>
              </a:solidFill>
            </a:endParaRPr>
          </a:p>
        </p:txBody>
      </p:sp>
      <p:sp>
        <p:nvSpPr>
          <p:cNvPr id="22" name="Заголовок 23"/>
          <p:cNvSpPr txBox="1">
            <a:spLocks/>
          </p:cNvSpPr>
          <p:nvPr/>
        </p:nvSpPr>
        <p:spPr>
          <a:xfrm>
            <a:off x="12978573" y="241477"/>
            <a:ext cx="1459488" cy="422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/>
              <a:t>зарубежных партнеров</a:t>
            </a:r>
          </a:p>
        </p:txBody>
      </p:sp>
      <p:sp>
        <p:nvSpPr>
          <p:cNvPr id="23" name="Заголовок 23"/>
          <p:cNvSpPr txBox="1">
            <a:spLocks/>
          </p:cNvSpPr>
          <p:nvPr/>
        </p:nvSpPr>
        <p:spPr>
          <a:xfrm>
            <a:off x="15202554" y="241477"/>
            <a:ext cx="1598487" cy="422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/>
              <a:t>промышленных объектов</a:t>
            </a:r>
          </a:p>
        </p:txBody>
      </p:sp>
      <p:sp>
        <p:nvSpPr>
          <p:cNvPr id="25" name="Заголовок 23"/>
          <p:cNvSpPr txBox="1">
            <a:spLocks/>
          </p:cNvSpPr>
          <p:nvPr/>
        </p:nvSpPr>
        <p:spPr>
          <a:xfrm>
            <a:off x="16970636" y="241477"/>
            <a:ext cx="1531496" cy="422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/>
              <a:t>реализованных проектов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14</a:t>
            </a:fld>
            <a:endParaRPr lang="ru-RU"/>
          </a:p>
        </p:txBody>
      </p:sp>
      <p:sp>
        <p:nvSpPr>
          <p:cNvPr id="13" name="Заголовок 23"/>
          <p:cNvSpPr txBox="1">
            <a:spLocks/>
          </p:cNvSpPr>
          <p:nvPr/>
        </p:nvSpPr>
        <p:spPr>
          <a:xfrm>
            <a:off x="5940152" y="2541699"/>
            <a:ext cx="3847382" cy="202122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600" dirty="0">
              <a:solidFill>
                <a:srgbClr val="F68F33"/>
              </a:solidFill>
            </a:endParaRPr>
          </a:p>
        </p:txBody>
      </p:sp>
      <p:sp>
        <p:nvSpPr>
          <p:cNvPr id="27" name="Заголовок 23"/>
          <p:cNvSpPr txBox="1">
            <a:spLocks/>
          </p:cNvSpPr>
          <p:nvPr/>
        </p:nvSpPr>
        <p:spPr>
          <a:xfrm>
            <a:off x="5958656" y="4743045"/>
            <a:ext cx="3509888" cy="107903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600" dirty="0">
              <a:solidFill>
                <a:srgbClr val="F68F33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4527064" y="1484784"/>
            <a:ext cx="4305862" cy="3799471"/>
            <a:chOff x="4527064" y="1628799"/>
            <a:chExt cx="4305862" cy="3799471"/>
          </a:xfrm>
        </p:grpSpPr>
        <p:sp>
          <p:nvSpPr>
            <p:cNvPr id="20" name="Заголовок 23"/>
            <p:cNvSpPr txBox="1">
              <a:spLocks/>
            </p:cNvSpPr>
            <p:nvPr/>
          </p:nvSpPr>
          <p:spPr>
            <a:xfrm>
              <a:off x="5004048" y="1628799"/>
              <a:ext cx="3828878" cy="3799471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ru-RU" sz="1600" b="1" dirty="0">
                  <a:latin typeface="Segoe UI" pitchFamily="34" charset="0"/>
                  <a:cs typeface="Segoe UI" pitchFamily="34" charset="0"/>
                </a:rPr>
                <a:t>Адрес:</a:t>
              </a:r>
            </a:p>
            <a:p>
              <a:pPr algn="l"/>
              <a:r>
                <a:rPr lang="ru-RU" sz="1600" dirty="0" err="1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г.Алматы</a:t>
              </a:r>
              <a:r>
                <a:rPr lang="ru-RU" sz="1600" dirty="0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, СТ Энергетик-2 дом 83</a:t>
              </a:r>
              <a:endParaRPr lang="en-US" sz="1600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endParaRPr>
            </a:p>
            <a:p>
              <a:pPr algn="l"/>
              <a:endParaRPr lang="ru-RU" sz="1600" b="1" dirty="0">
                <a:latin typeface="Segoe UI" pitchFamily="34" charset="0"/>
                <a:cs typeface="Segoe UI" pitchFamily="34" charset="0"/>
              </a:endParaRPr>
            </a:p>
            <a:p>
              <a:pPr algn="l"/>
              <a:r>
                <a:rPr lang="ru-RU" sz="1600" b="1" dirty="0">
                  <a:latin typeface="Segoe UI" pitchFamily="34" charset="0"/>
                  <a:cs typeface="Segoe UI" pitchFamily="34" charset="0"/>
                </a:rPr>
                <a:t>Телефоны:</a:t>
              </a:r>
            </a:p>
            <a:p>
              <a:pPr algn="l"/>
              <a:r>
                <a:rPr lang="ru-RU" sz="1600" dirty="0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+7 727 246 04 20 / +7 771 246 04 20</a:t>
              </a:r>
              <a:endParaRPr lang="en-US" sz="1600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endParaRPr>
            </a:p>
            <a:p>
              <a:pPr algn="l"/>
              <a:endParaRPr lang="en-US" sz="1600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endParaRPr>
            </a:p>
            <a:p>
              <a:pPr algn="l"/>
              <a:r>
                <a:rPr lang="en-US" sz="1600" b="1" dirty="0">
                  <a:latin typeface="Segoe UI" pitchFamily="34" charset="0"/>
                  <a:cs typeface="Segoe UI" pitchFamily="34" charset="0"/>
                </a:rPr>
                <a:t>E-mail</a:t>
              </a:r>
              <a:r>
                <a:rPr lang="ru-RU" sz="1600" b="1" dirty="0">
                  <a:latin typeface="Segoe UI" pitchFamily="34" charset="0"/>
                  <a:cs typeface="Segoe UI" pitchFamily="34" charset="0"/>
                </a:rPr>
                <a:t>:</a:t>
              </a:r>
            </a:p>
            <a:p>
              <a:pPr algn="l"/>
              <a:r>
                <a:rPr lang="en-US" sz="1600" dirty="0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info@erk.kz</a:t>
              </a:r>
              <a:endParaRPr lang="ru-RU" sz="1600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endParaRPr>
            </a:p>
            <a:p>
              <a:pPr algn="l"/>
              <a:endParaRPr lang="ru-RU" sz="1600" b="1" dirty="0">
                <a:latin typeface="Segoe UI" pitchFamily="34" charset="0"/>
                <a:cs typeface="Segoe UI" pitchFamily="34" charset="0"/>
              </a:endParaRPr>
            </a:p>
            <a:p>
              <a:pPr algn="l"/>
              <a:r>
                <a:rPr lang="ru-RU" sz="1600" b="1" dirty="0">
                  <a:latin typeface="Segoe UI" pitchFamily="34" charset="0"/>
                  <a:cs typeface="Segoe UI" pitchFamily="34" charset="0"/>
                </a:rPr>
                <a:t>Сайт:</a:t>
              </a:r>
            </a:p>
            <a:p>
              <a:pPr algn="l"/>
              <a:r>
                <a:rPr lang="en-US" sz="1600" dirty="0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www.erk.kz</a:t>
              </a:r>
              <a:r>
                <a:rPr lang="ru-RU" sz="1600" dirty="0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 </a:t>
              </a:r>
              <a:endParaRPr lang="en-US" sz="1600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endParaRPr>
            </a:p>
            <a:p>
              <a:pPr algn="l"/>
              <a:endParaRPr lang="en-US" sz="1600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endParaRPr>
            </a:p>
            <a:p>
              <a:pPr algn="l"/>
              <a:r>
                <a:rPr lang="en-US" sz="1600" b="1" dirty="0" err="1">
                  <a:latin typeface="Segoe UI" pitchFamily="34" charset="0"/>
                  <a:cs typeface="Segoe UI" pitchFamily="34" charset="0"/>
                </a:rPr>
                <a:t>Instagram</a:t>
              </a:r>
              <a:r>
                <a:rPr lang="ru-RU" sz="1600" b="1" dirty="0">
                  <a:latin typeface="Segoe UI" pitchFamily="34" charset="0"/>
                  <a:cs typeface="Segoe UI" pitchFamily="34" charset="0"/>
                </a:rPr>
                <a:t>:</a:t>
              </a:r>
            </a:p>
            <a:p>
              <a:pPr algn="l"/>
              <a:r>
                <a:rPr lang="en-US" sz="1600" dirty="0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@energiark.kz</a:t>
              </a:r>
              <a:endParaRPr lang="ru-RU" sz="1600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4527064" y="1880856"/>
              <a:ext cx="260960" cy="3175365"/>
              <a:chOff x="4671080" y="1880856"/>
              <a:chExt cx="260960" cy="3175365"/>
            </a:xfrm>
          </p:grpSpPr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0040" y="4804221"/>
                <a:ext cx="252000" cy="252000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1080" y="3285282"/>
                <a:ext cx="252000" cy="252000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4" name="Рисунок 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0040" y="4023412"/>
                <a:ext cx="252000" cy="252000"/>
              </a:xfrm>
              <a:prstGeom prst="rect">
                <a:avLst/>
              </a:prstGeom>
            </p:spPr>
          </p:pic>
          <p:pic>
            <p:nvPicPr>
              <p:cNvPr id="5" name="Рисунок 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0040" y="2600936"/>
                <a:ext cx="252000" cy="252000"/>
              </a:xfrm>
              <a:prstGeom prst="rect">
                <a:avLst/>
              </a:prstGeom>
            </p:spPr>
          </p:pic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0040" y="1880856"/>
                <a:ext cx="252000" cy="252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00571487"/>
      </p:ext>
    </p:extLst>
  </p:cSld>
  <p:clrMapOvr>
    <a:masterClrMapping/>
  </p:clrMapOvr>
  <p:transition spd="slow" advClick="0" advTm="500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15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869726"/>
            <a:ext cx="3312368" cy="73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70387"/>
      </p:ext>
    </p:extLst>
  </p:cSld>
  <p:clrMapOvr>
    <a:masterClrMapping/>
  </p:clrMapOvr>
  <p:transition spd="slow" advClick="0" advTm="5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617190" y="1353777"/>
            <a:ext cx="3567100" cy="4032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/>
            <a:r>
              <a:rPr lang="ru-RU" sz="14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ТОО «Энергия РК»:</a:t>
            </a:r>
          </a:p>
          <a:p>
            <a:pPr marL="285750" indent="-285750" algn="l" fontAlgn="base">
              <a:buFont typeface="Wingdings" pitchFamily="2" charset="2"/>
              <a:buChar char="v"/>
            </a:pPr>
            <a:r>
              <a:rPr lang="ru-RU" sz="1400" dirty="0">
                <a:latin typeface="Segoe UI" pitchFamily="34" charset="0"/>
                <a:cs typeface="Segoe UI" pitchFamily="34" charset="0"/>
              </a:rPr>
              <a:t>О нас</a:t>
            </a:r>
            <a:endParaRPr lang="en-US" sz="1400" dirty="0">
              <a:latin typeface="Segoe UI" pitchFamily="34" charset="0"/>
              <a:cs typeface="Segoe UI" pitchFamily="34" charset="0"/>
            </a:endParaRPr>
          </a:p>
          <a:p>
            <a:pPr marL="285750" indent="-285750" algn="l" fontAlgn="base">
              <a:buFont typeface="Wingdings" pitchFamily="2" charset="2"/>
              <a:buChar char="v"/>
            </a:pPr>
            <a:r>
              <a:rPr lang="ru-RU" sz="1400" dirty="0">
                <a:latin typeface="Segoe UI" pitchFamily="34" charset="0"/>
                <a:cs typeface="Segoe UI" pitchFamily="34" charset="0"/>
              </a:rPr>
              <a:t>Наши решения</a:t>
            </a:r>
            <a:endParaRPr lang="en-US" sz="1400" dirty="0">
              <a:latin typeface="Segoe UI" pitchFamily="34" charset="0"/>
              <a:cs typeface="Segoe UI" pitchFamily="34" charset="0"/>
            </a:endParaRPr>
          </a:p>
          <a:p>
            <a:pPr algn="l" fontAlgn="base"/>
            <a:endParaRPr lang="ru-RU" sz="1400" dirty="0">
              <a:latin typeface="Segoe UI" pitchFamily="34" charset="0"/>
              <a:cs typeface="Segoe UI" pitchFamily="34" charset="0"/>
            </a:endParaRPr>
          </a:p>
          <a:p>
            <a:pPr algn="l" fontAlgn="base"/>
            <a:r>
              <a:rPr lang="ru-RU" sz="14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Наши преимущества:</a:t>
            </a:r>
          </a:p>
          <a:p>
            <a:pPr marL="285750" indent="-285750" algn="l" fontAlgn="base">
              <a:buFont typeface="Wingdings" pitchFamily="2" charset="2"/>
              <a:buChar char="v"/>
            </a:pPr>
            <a:r>
              <a:rPr lang="ru-RU" sz="1400" dirty="0">
                <a:latin typeface="Segoe UI" pitchFamily="34" charset="0"/>
                <a:cs typeface="Segoe UI" pitchFamily="34" charset="0"/>
              </a:rPr>
              <a:t>Клиенты</a:t>
            </a:r>
          </a:p>
          <a:p>
            <a:pPr marL="285750" indent="-285750" algn="l" fontAlgn="base">
              <a:buFont typeface="Wingdings" pitchFamily="2" charset="2"/>
              <a:buChar char="v"/>
            </a:pPr>
            <a:r>
              <a:rPr lang="ru-RU" sz="1400" dirty="0">
                <a:latin typeface="Segoe UI" pitchFamily="34" charset="0"/>
                <a:cs typeface="Segoe UI" pitchFamily="34" charset="0"/>
              </a:rPr>
              <a:t>Партнеры</a:t>
            </a:r>
          </a:p>
          <a:p>
            <a:pPr marL="285750" indent="-285750" algn="l" fontAlgn="base">
              <a:buFont typeface="Wingdings" pitchFamily="2" charset="2"/>
              <a:buChar char="v"/>
            </a:pPr>
            <a:r>
              <a:rPr lang="ru-RU" sz="1400" dirty="0">
                <a:latin typeface="Segoe UI" pitchFamily="34" charset="0"/>
                <a:cs typeface="Segoe UI" pitchFamily="34" charset="0"/>
              </a:rPr>
              <a:t>Лицензии</a:t>
            </a:r>
          </a:p>
          <a:p>
            <a:pPr marL="285750" indent="-285750" algn="l" fontAlgn="base">
              <a:buFont typeface="Wingdings" pitchFamily="2" charset="2"/>
              <a:buChar char="v"/>
            </a:pPr>
            <a:r>
              <a:rPr lang="ru-RU" sz="1400" dirty="0">
                <a:latin typeface="Segoe UI" pitchFamily="34" charset="0"/>
                <a:cs typeface="Segoe UI" pitchFamily="34" charset="0"/>
              </a:rPr>
              <a:t>Сертификаты менеджмента</a:t>
            </a:r>
          </a:p>
          <a:p>
            <a:pPr algn="l" fontAlgn="base"/>
            <a:endParaRPr lang="ru-RU" sz="1400" dirty="0">
              <a:latin typeface="Segoe UI" pitchFamily="34" charset="0"/>
              <a:cs typeface="Segoe UI" pitchFamily="34" charset="0"/>
            </a:endParaRPr>
          </a:p>
          <a:p>
            <a:pPr algn="l" fontAlgn="base"/>
            <a:r>
              <a:rPr lang="ru-RU" sz="14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Наши достижения:</a:t>
            </a:r>
          </a:p>
          <a:p>
            <a:pPr marL="285750" indent="-285750" algn="l" fontAlgn="base">
              <a:buFont typeface="Wingdings" pitchFamily="2" charset="2"/>
              <a:buChar char="v"/>
            </a:pPr>
            <a:r>
              <a:rPr lang="ru-RU" sz="1400" dirty="0">
                <a:latin typeface="Segoe UI" pitchFamily="34" charset="0"/>
                <a:cs typeface="Segoe UI" pitchFamily="34" charset="0"/>
              </a:rPr>
              <a:t>Энергия РК в цифрах</a:t>
            </a:r>
          </a:p>
          <a:p>
            <a:pPr marL="285750" indent="-285750" algn="l" fontAlgn="base">
              <a:buFont typeface="Wingdings" pitchFamily="2" charset="2"/>
              <a:buChar char="v"/>
            </a:pPr>
            <a:r>
              <a:rPr lang="ru-RU" sz="1400" dirty="0">
                <a:latin typeface="Segoe UI" pitchFamily="34" charset="0"/>
                <a:cs typeface="Segoe UI" pitchFamily="34" charset="0"/>
              </a:rPr>
              <a:t>Нас рекомендуют</a:t>
            </a:r>
          </a:p>
          <a:p>
            <a:pPr algn="l" fontAlgn="base"/>
            <a:endParaRPr lang="ru-RU" sz="1400" dirty="0">
              <a:latin typeface="Segoe UI" pitchFamily="34" charset="0"/>
              <a:cs typeface="Segoe UI" pitchFamily="34" charset="0"/>
            </a:endParaRPr>
          </a:p>
          <a:p>
            <a:pPr algn="l" fontAlgn="base"/>
            <a:r>
              <a:rPr lang="ru-RU" sz="14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Культура компании:</a:t>
            </a:r>
          </a:p>
          <a:p>
            <a:pPr marL="285750" indent="-285750" algn="l" fontAlgn="base">
              <a:buFont typeface="Wingdings" pitchFamily="2" charset="2"/>
              <a:buChar char="v"/>
            </a:pPr>
            <a:r>
              <a:rPr lang="ru-RU" sz="1400" dirty="0">
                <a:latin typeface="Segoe UI" pitchFamily="34" charset="0"/>
                <a:cs typeface="Segoe UI" pitchFamily="34" charset="0"/>
              </a:rPr>
              <a:t>Миссия</a:t>
            </a:r>
          </a:p>
          <a:p>
            <a:pPr marL="285750" indent="-285750" algn="l" fontAlgn="base">
              <a:buFont typeface="Wingdings" pitchFamily="2" charset="2"/>
              <a:buChar char="v"/>
            </a:pPr>
            <a:r>
              <a:rPr lang="ru-RU" sz="1400" dirty="0">
                <a:latin typeface="Segoe UI" pitchFamily="34" charset="0"/>
                <a:cs typeface="Segoe UI" pitchFamily="34" charset="0"/>
              </a:rPr>
              <a:t>Ценности</a:t>
            </a:r>
          </a:p>
        </p:txBody>
      </p:sp>
      <p:sp>
        <p:nvSpPr>
          <p:cNvPr id="24" name="Заголовок 23"/>
          <p:cNvSpPr>
            <a:spLocks noGrp="1"/>
          </p:cNvSpPr>
          <p:nvPr>
            <p:ph type="ctrTitle"/>
          </p:nvPr>
        </p:nvSpPr>
        <p:spPr>
          <a:xfrm>
            <a:off x="888138" y="404664"/>
            <a:ext cx="2531734" cy="603518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Содержание</a:t>
            </a:r>
            <a:r>
              <a:rPr lang="ru-RU" sz="20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: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024787"/>
            <a:ext cx="1440160" cy="284533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2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980728"/>
            <a:ext cx="432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278920"/>
      </p:ext>
    </p:extLst>
  </p:cSld>
  <p:clrMapOvr>
    <a:masterClrMapping/>
  </p:clrMapOvr>
  <p:transition spd="slow" advClick="0" advTm="5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024787"/>
            <a:ext cx="1440160" cy="284533"/>
          </a:xfrm>
          <a:prstGeom prst="rect">
            <a:avLst/>
          </a:prstGeom>
        </p:spPr>
      </p:pic>
      <p:sp>
        <p:nvSpPr>
          <p:cNvPr id="35" name="Заголовок 23"/>
          <p:cNvSpPr txBox="1">
            <a:spLocks/>
          </p:cNvSpPr>
          <p:nvPr/>
        </p:nvSpPr>
        <p:spPr>
          <a:xfrm>
            <a:off x="971600" y="908720"/>
            <a:ext cx="7272808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n-US" sz="1400" dirty="0">
                <a:latin typeface="Segoe UI" pitchFamily="34" charset="0"/>
                <a:cs typeface="Segoe UI" pitchFamily="34" charset="0"/>
              </a:rPr>
              <a:t>           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Наша компания была создана в 2006 году и с тех пор, помогает специалистам промышленного, индустриального и энергетического сектора Республики Казахстан и стран СНГ улучшать свой Труд посредством обеспечения надежными </a:t>
            </a:r>
            <a:r>
              <a:rPr lang="en-US" sz="1400" dirty="0">
                <a:latin typeface="Segoe UI" pitchFamily="34" charset="0"/>
                <a:cs typeface="Segoe UI" pitchFamily="34" charset="0"/>
              </a:rPr>
              <a:t>                        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и функциональными решениями в области связи и информационных технологий.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3</a:t>
            </a:fld>
            <a:endParaRPr lang="ru-RU"/>
          </a:p>
        </p:txBody>
      </p:sp>
      <p:sp>
        <p:nvSpPr>
          <p:cNvPr id="8" name="Заголовок 23"/>
          <p:cNvSpPr>
            <a:spLocks noGrp="1"/>
          </p:cNvSpPr>
          <p:nvPr>
            <p:ph type="ctrTitle"/>
          </p:nvPr>
        </p:nvSpPr>
        <p:spPr>
          <a:xfrm>
            <a:off x="876684" y="404664"/>
            <a:ext cx="1607084" cy="603518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О нас: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272" y="1844824"/>
            <a:ext cx="468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09751"/>
      </p:ext>
    </p:extLst>
  </p:cSld>
  <p:clrMapOvr>
    <a:masterClrMapping/>
  </p:clrMapOvr>
  <p:transition spd="slow" advClick="0" advTm="5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024787"/>
            <a:ext cx="1440160" cy="28453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4</a:t>
            </a:fld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4139952" y="1628800"/>
            <a:ext cx="4464496" cy="3353545"/>
            <a:chOff x="4427984" y="1300054"/>
            <a:chExt cx="4464496" cy="3353545"/>
          </a:xfrm>
        </p:grpSpPr>
        <p:sp>
          <p:nvSpPr>
            <p:cNvPr id="8" name="Заголовок 1"/>
            <p:cNvSpPr txBox="1">
              <a:spLocks/>
            </p:cNvSpPr>
            <p:nvPr/>
          </p:nvSpPr>
          <p:spPr>
            <a:xfrm>
              <a:off x="4939555" y="1300054"/>
              <a:ext cx="3952925" cy="112442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 fontAlgn="base"/>
              <a:r>
                <a:rPr lang="ru-RU" sz="1400" dirty="0">
                  <a:latin typeface="Segoe UI" pitchFamily="34" charset="0"/>
                  <a:cs typeface="Segoe UI" pitchFamily="34" charset="0"/>
                </a:rPr>
                <a:t>Мы являемся системным интегратором и поставщиком телекоммуникационного оборудования</a:t>
              </a:r>
              <a:r>
                <a:rPr lang="en-US" sz="1400" dirty="0">
                  <a:latin typeface="Segoe UI" pitchFamily="34" charset="0"/>
                  <a:cs typeface="Segoe UI" pitchFamily="34" charset="0"/>
                </a:rPr>
                <a:t> </a:t>
              </a:r>
              <a:r>
                <a:rPr lang="ru-RU" sz="1400" dirty="0">
                  <a:latin typeface="Segoe UI" pitchFamily="34" charset="0"/>
                  <a:cs typeface="Segoe UI" pitchFamily="34" charset="0"/>
                </a:rPr>
                <a:t>в сегменте индустриальных и энергетических предприятий.</a:t>
              </a:r>
              <a:endParaRPr lang="en-US" sz="1400" dirty="0">
                <a:latin typeface="Segoe UI" pitchFamily="34" charset="0"/>
                <a:cs typeface="Segoe UI" pitchFamily="34" charset="0"/>
              </a:endParaRPr>
            </a:p>
          </p:txBody>
        </p:sp>
        <p:sp>
          <p:nvSpPr>
            <p:cNvPr id="11" name="Заголовок 1"/>
            <p:cNvSpPr txBox="1">
              <a:spLocks/>
            </p:cNvSpPr>
            <p:nvPr/>
          </p:nvSpPr>
          <p:spPr>
            <a:xfrm>
              <a:off x="4932040" y="2414616"/>
              <a:ext cx="3960440" cy="112442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 fontAlgn="base"/>
              <a:r>
                <a:rPr lang="ru-RU" sz="1400" dirty="0">
                  <a:latin typeface="Segoe UI" pitchFamily="34" charset="0"/>
                  <a:cs typeface="Segoe UI" pitchFamily="34" charset="0"/>
                </a:rPr>
                <a:t>Мы обеспечиваем надежными и функциональными решениями в области связи и информационных технологий.</a:t>
              </a:r>
            </a:p>
          </p:txBody>
        </p:sp>
        <p:sp>
          <p:nvSpPr>
            <p:cNvPr id="12" name="Заголовок 1"/>
            <p:cNvSpPr txBox="1">
              <a:spLocks/>
            </p:cNvSpPr>
            <p:nvPr/>
          </p:nvSpPr>
          <p:spPr>
            <a:xfrm>
              <a:off x="4932040" y="3529175"/>
              <a:ext cx="3960440" cy="112442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 fontAlgn="base"/>
              <a:r>
                <a:rPr lang="ru-RU" sz="1400" dirty="0">
                  <a:latin typeface="Segoe UI" pitchFamily="34" charset="0"/>
                  <a:cs typeface="Segoe UI" pitchFamily="34" charset="0"/>
                </a:rPr>
                <a:t>Мы имеем опыт внедрения современных телекоммуникационных систем любой сложности.</a:t>
              </a:r>
              <a:endParaRPr lang="en-US" sz="1400" dirty="0">
                <a:latin typeface="Segoe UI" pitchFamily="34" charset="0"/>
                <a:cs typeface="Segoe UI" pitchFamily="34" charset="0"/>
              </a:endParaRPr>
            </a:p>
          </p:txBody>
        </p:sp>
        <p:grpSp>
          <p:nvGrpSpPr>
            <p:cNvPr id="3" name="Группа 2"/>
            <p:cNvGrpSpPr/>
            <p:nvPr/>
          </p:nvGrpSpPr>
          <p:grpSpPr>
            <a:xfrm>
              <a:off x="4427984" y="1608574"/>
              <a:ext cx="452274" cy="2662813"/>
              <a:chOff x="4427984" y="1608574"/>
              <a:chExt cx="452274" cy="2662813"/>
            </a:xfrm>
          </p:grpSpPr>
          <p:sp>
            <p:nvSpPr>
              <p:cNvPr id="25" name="Овал 24"/>
              <p:cNvSpPr/>
              <p:nvPr/>
            </p:nvSpPr>
            <p:spPr>
              <a:xfrm>
                <a:off x="4427984" y="1628840"/>
                <a:ext cx="360040" cy="360000"/>
              </a:xfrm>
              <a:prstGeom prst="ellipse">
                <a:avLst/>
              </a:prstGeom>
              <a:solidFill>
                <a:srgbClr val="F68F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Овал 25"/>
              <p:cNvSpPr/>
              <p:nvPr/>
            </p:nvSpPr>
            <p:spPr>
              <a:xfrm>
                <a:off x="4427984" y="2796828"/>
                <a:ext cx="360040" cy="360000"/>
              </a:xfrm>
              <a:prstGeom prst="ellipse">
                <a:avLst/>
              </a:prstGeom>
              <a:solidFill>
                <a:srgbClr val="F68F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Овал 26"/>
              <p:cNvSpPr/>
              <p:nvPr/>
            </p:nvSpPr>
            <p:spPr>
              <a:xfrm>
                <a:off x="4427984" y="3911387"/>
                <a:ext cx="360040" cy="360000"/>
              </a:xfrm>
              <a:prstGeom prst="ellipse">
                <a:avLst/>
              </a:prstGeom>
              <a:solidFill>
                <a:srgbClr val="F68F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9" name="Рисунок 2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9992" y="1608574"/>
                <a:ext cx="380266" cy="380266"/>
              </a:xfrm>
              <a:prstGeom prst="rect">
                <a:avLst/>
              </a:prstGeom>
            </p:spPr>
          </p:pic>
          <p:pic>
            <p:nvPicPr>
              <p:cNvPr id="30" name="Рисунок 2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9992" y="2776562"/>
                <a:ext cx="380266" cy="380266"/>
              </a:xfrm>
              <a:prstGeom prst="rect">
                <a:avLst/>
              </a:prstGeom>
            </p:spPr>
          </p:pic>
          <p:pic>
            <p:nvPicPr>
              <p:cNvPr id="31" name="Рисунок 3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9992" y="3891121"/>
                <a:ext cx="380266" cy="380266"/>
              </a:xfrm>
              <a:prstGeom prst="rect">
                <a:avLst/>
              </a:prstGeom>
            </p:spPr>
          </p:pic>
        </p:grp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28" y="1485184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786290"/>
      </p:ext>
    </p:extLst>
  </p:cSld>
  <p:clrMapOvr>
    <a:masterClrMapping/>
  </p:clrMapOvr>
  <p:transition spd="slow" advClick="0" advTm="5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818191"/>
            <a:ext cx="5040000" cy="5040000"/>
          </a:xfrm>
          <a:prstGeom prst="rect">
            <a:avLst/>
          </a:prstGeom>
        </p:spPr>
      </p:pic>
      <p:sp>
        <p:nvSpPr>
          <p:cNvPr id="24" name="Заголовок 23"/>
          <p:cNvSpPr>
            <a:spLocks noGrp="1"/>
          </p:cNvSpPr>
          <p:nvPr>
            <p:ph type="ctrTitle"/>
          </p:nvPr>
        </p:nvSpPr>
        <p:spPr>
          <a:xfrm>
            <a:off x="888138" y="404664"/>
            <a:ext cx="2531734" cy="603518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Наши решения</a:t>
            </a:r>
            <a:r>
              <a:rPr lang="ru-RU" sz="20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: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024787"/>
            <a:ext cx="1440160" cy="284533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5</a:t>
            </a:fld>
            <a:endParaRPr lang="ru-RU" dirty="0"/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1403648" y="1341032"/>
            <a:ext cx="2952328" cy="4032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/>
            <a:r>
              <a:rPr lang="ru-RU" sz="1400" dirty="0">
                <a:latin typeface="Segoe UI" pitchFamily="34" charset="0"/>
                <a:cs typeface="Segoe UI" pitchFamily="34" charset="0"/>
              </a:rPr>
              <a:t>АТС с функцией СОРМ РК</a:t>
            </a:r>
            <a:endParaRPr lang="en-US" sz="1400" dirty="0">
              <a:latin typeface="Segoe UI" pitchFamily="34" charset="0"/>
              <a:cs typeface="Segoe UI" pitchFamily="34" charset="0"/>
            </a:endParaRPr>
          </a:p>
          <a:p>
            <a:pPr algn="l" fontAlgn="base"/>
            <a:endParaRPr lang="en-US" sz="1400" dirty="0">
              <a:latin typeface="Segoe UI" pitchFamily="34" charset="0"/>
              <a:cs typeface="Segoe UI" pitchFamily="34" charset="0"/>
            </a:endParaRPr>
          </a:p>
          <a:p>
            <a:pPr algn="l" fontAlgn="base"/>
            <a:r>
              <a:rPr lang="en-US" sz="1400" dirty="0">
                <a:latin typeface="Segoe UI" pitchFamily="34" charset="0"/>
                <a:cs typeface="Segoe UI" pitchFamily="34" charset="0"/>
              </a:rPr>
              <a:t>IoT, </a:t>
            </a:r>
            <a:r>
              <a:rPr lang="en-US" sz="1400" dirty="0" err="1">
                <a:latin typeface="Segoe UI" pitchFamily="34" charset="0"/>
                <a:cs typeface="Segoe UI" pitchFamily="34" charset="0"/>
              </a:rPr>
              <a:t>IIoT</a:t>
            </a:r>
            <a:r>
              <a:rPr lang="en-US" sz="1400" dirty="0">
                <a:latin typeface="Segoe UI" pitchFamily="34" charset="0"/>
                <a:cs typeface="Segoe UI" pitchFamily="34" charset="0"/>
              </a:rPr>
              <a:t> - 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решения</a:t>
            </a:r>
          </a:p>
          <a:p>
            <a:pPr algn="l" fontAlgn="base"/>
            <a:endParaRPr lang="ru-RU" sz="1400" dirty="0">
              <a:latin typeface="Segoe UI" pitchFamily="34" charset="0"/>
              <a:cs typeface="Segoe UI" pitchFamily="34" charset="0"/>
            </a:endParaRPr>
          </a:p>
          <a:p>
            <a:pPr algn="l" fontAlgn="base"/>
            <a:r>
              <a:rPr lang="ru-RU" sz="1400" dirty="0">
                <a:latin typeface="Segoe UI" pitchFamily="34" charset="0"/>
                <a:cs typeface="Segoe UI" pitchFamily="34" charset="0"/>
              </a:rPr>
              <a:t>Системы видеонаблюдения</a:t>
            </a:r>
          </a:p>
          <a:p>
            <a:pPr algn="l" fontAlgn="base"/>
            <a:endParaRPr lang="ru-RU" sz="1400" dirty="0">
              <a:latin typeface="Segoe UI" pitchFamily="34" charset="0"/>
              <a:cs typeface="Segoe UI" pitchFamily="34" charset="0"/>
            </a:endParaRPr>
          </a:p>
          <a:p>
            <a:pPr algn="l" fontAlgn="base"/>
            <a:r>
              <a:rPr lang="ru-RU" sz="1400" dirty="0">
                <a:latin typeface="Segoe UI" pitchFamily="34" charset="0"/>
                <a:cs typeface="Segoe UI" pitchFamily="34" charset="0"/>
              </a:rPr>
              <a:t>ГГС и системы оповещения</a:t>
            </a:r>
          </a:p>
          <a:p>
            <a:pPr algn="l" fontAlgn="base"/>
            <a:endParaRPr lang="ru-RU" sz="1400" dirty="0">
              <a:latin typeface="Segoe UI" pitchFamily="34" charset="0"/>
              <a:cs typeface="Segoe UI" pitchFamily="34" charset="0"/>
            </a:endParaRPr>
          </a:p>
          <a:p>
            <a:pPr algn="l" fontAlgn="base"/>
            <a:r>
              <a:rPr lang="ru-RU" sz="1400" dirty="0">
                <a:latin typeface="Segoe UI" pitchFamily="34" charset="0"/>
                <a:cs typeface="Segoe UI" pitchFamily="34" charset="0"/>
              </a:rPr>
              <a:t>Системы передачи данных</a:t>
            </a:r>
          </a:p>
          <a:p>
            <a:pPr algn="l" fontAlgn="base"/>
            <a:endParaRPr lang="ru-RU" sz="1400" dirty="0">
              <a:latin typeface="Segoe UI" pitchFamily="34" charset="0"/>
              <a:cs typeface="Segoe UI" pitchFamily="34" charset="0"/>
            </a:endParaRPr>
          </a:p>
          <a:p>
            <a:pPr algn="l" fontAlgn="base"/>
            <a:r>
              <a:rPr lang="ru-RU" sz="1400" dirty="0">
                <a:latin typeface="Segoe UI" pitchFamily="34" charset="0"/>
                <a:cs typeface="Segoe UI" pitchFamily="34" charset="0"/>
              </a:rPr>
              <a:t>Серверные решения</a:t>
            </a:r>
          </a:p>
          <a:p>
            <a:pPr algn="l" fontAlgn="base"/>
            <a:endParaRPr lang="ru-RU" sz="1400" dirty="0">
              <a:latin typeface="Segoe UI" pitchFamily="34" charset="0"/>
              <a:cs typeface="Segoe UI" pitchFamily="34" charset="0"/>
            </a:endParaRPr>
          </a:p>
          <a:p>
            <a:pPr algn="l" fontAlgn="base"/>
            <a:r>
              <a:rPr lang="ru-RU" sz="1400" dirty="0">
                <a:latin typeface="Segoe UI" pitchFamily="34" charset="0"/>
                <a:cs typeface="Segoe UI" pitchFamily="34" charset="0"/>
              </a:rPr>
              <a:t>Решения в сфере радиосвязи</a:t>
            </a:r>
          </a:p>
          <a:p>
            <a:pPr algn="l" fontAlgn="base"/>
            <a:endParaRPr lang="ru-RU" sz="1400" dirty="0">
              <a:latin typeface="Segoe UI" pitchFamily="34" charset="0"/>
              <a:cs typeface="Segoe UI" pitchFamily="34" charset="0"/>
            </a:endParaRPr>
          </a:p>
          <a:p>
            <a:pPr algn="l" fontAlgn="base"/>
            <a:r>
              <a:rPr lang="ru-RU" sz="1400" dirty="0">
                <a:latin typeface="Segoe UI" pitchFamily="34" charset="0"/>
                <a:cs typeface="Segoe UI" pitchFamily="34" charset="0"/>
              </a:rPr>
              <a:t>Голосовые решения</a:t>
            </a:r>
          </a:p>
          <a:p>
            <a:pPr algn="l" fontAlgn="base"/>
            <a:endParaRPr lang="ru-RU" sz="1400" dirty="0">
              <a:latin typeface="Segoe UI" pitchFamily="34" charset="0"/>
              <a:cs typeface="Segoe UI" pitchFamily="34" charset="0"/>
            </a:endParaRPr>
          </a:p>
          <a:p>
            <a:pPr algn="l" fontAlgn="base"/>
            <a:r>
              <a:rPr lang="ru-RU" sz="1400" dirty="0">
                <a:latin typeface="Segoe UI" pitchFamily="34" charset="0"/>
                <a:cs typeface="Segoe UI" pitchFamily="34" charset="0"/>
              </a:rPr>
              <a:t>Беспроводные решения</a:t>
            </a:r>
          </a:p>
          <a:p>
            <a:pPr algn="l" fontAlgn="base"/>
            <a:endParaRPr lang="ru-RU" sz="1400" dirty="0">
              <a:latin typeface="Segoe UI" pitchFamily="34" charset="0"/>
              <a:cs typeface="Segoe UI" pitchFamily="34" charset="0"/>
            </a:endParaRPr>
          </a:p>
          <a:p>
            <a:pPr algn="l" fontAlgn="base"/>
            <a:r>
              <a:rPr lang="ru-RU" sz="1400" dirty="0" err="1">
                <a:latin typeface="Segoe UI" pitchFamily="34" charset="0"/>
                <a:cs typeface="Segoe UI" pitchFamily="34" charset="0"/>
              </a:rPr>
              <a:t>Видеостены</a:t>
            </a:r>
            <a:endParaRPr lang="ru-RU" sz="1400" dirty="0">
              <a:latin typeface="Segoe UI" pitchFamily="34" charset="0"/>
              <a:cs typeface="Segoe UI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917624" y="1340633"/>
            <a:ext cx="225995" cy="4034332"/>
            <a:chOff x="1097664" y="1340633"/>
            <a:chExt cx="225995" cy="4034332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604" y="1340633"/>
              <a:ext cx="180000" cy="18000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659" y="4348861"/>
              <a:ext cx="180000" cy="180000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664" y="2204970"/>
              <a:ext cx="180000" cy="18000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664" y="3048663"/>
              <a:ext cx="180000" cy="180000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591" y="3476660"/>
              <a:ext cx="180000" cy="180000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591" y="2595685"/>
              <a:ext cx="180000" cy="180000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591" y="3944692"/>
              <a:ext cx="180000" cy="180000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659" y="5194965"/>
              <a:ext cx="180000" cy="180000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659" y="4780035"/>
              <a:ext cx="180000" cy="180000"/>
            </a:xfrm>
            <a:prstGeom prst="rect">
              <a:avLst/>
            </a:prstGeom>
          </p:spPr>
        </p:pic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1F1CD51-FD73-EF40-B827-8EC8184668F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36832"/>
            <a:ext cx="20495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17143"/>
      </p:ext>
    </p:extLst>
  </p:cSld>
  <p:clrMapOvr>
    <a:masterClrMapping/>
  </p:clrMapOvr>
  <p:transition spd="slow" advClick="0" advTm="5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23"/>
          <p:cNvSpPr>
            <a:spLocks noGrp="1"/>
          </p:cNvSpPr>
          <p:nvPr>
            <p:ph type="ctrTitle"/>
          </p:nvPr>
        </p:nvSpPr>
        <p:spPr>
          <a:xfrm>
            <a:off x="673282" y="562681"/>
            <a:ext cx="2242534" cy="274031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Наши Клиенты: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024787"/>
            <a:ext cx="1440160" cy="28453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982" y="2209144"/>
            <a:ext cx="609239" cy="942175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429000"/>
            <a:ext cx="1044845" cy="942175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641253"/>
            <a:ext cx="1656827" cy="471088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128" y="3664979"/>
            <a:ext cx="1595218" cy="628117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160" y="1267522"/>
            <a:ext cx="2003022" cy="366729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671" y="3494937"/>
            <a:ext cx="1186200" cy="942175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38" y="1182340"/>
            <a:ext cx="961929" cy="537094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004" y="2198793"/>
            <a:ext cx="895581" cy="942175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722" y="2296827"/>
            <a:ext cx="1464648" cy="628117"/>
          </a:xfrm>
          <a:prstGeom prst="rect">
            <a:avLst/>
          </a:prstGeom>
        </p:spPr>
      </p:pic>
      <p:pic>
        <p:nvPicPr>
          <p:cNvPr id="86" name="Рисунок 8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370" y="1034840"/>
            <a:ext cx="1293367" cy="832093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348412"/>
            <a:ext cx="1377844" cy="1454376"/>
          </a:xfrm>
          <a:prstGeom prst="rect">
            <a:avLst/>
          </a:prstGeom>
        </p:spPr>
      </p:pic>
      <p:sp>
        <p:nvSpPr>
          <p:cNvPr id="88" name="Заголовок 23"/>
          <p:cNvSpPr txBox="1">
            <a:spLocks/>
          </p:cNvSpPr>
          <p:nvPr/>
        </p:nvSpPr>
        <p:spPr>
          <a:xfrm>
            <a:off x="6334388" y="6021288"/>
            <a:ext cx="2558092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и многие другие…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6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026" y="908720"/>
            <a:ext cx="1738309" cy="11501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731" y="4581125"/>
            <a:ext cx="1036268" cy="9889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720" y="4856035"/>
            <a:ext cx="1679714" cy="4391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084" y="2348880"/>
            <a:ext cx="1513007" cy="47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27220"/>
      </p:ext>
    </p:extLst>
  </p:cSld>
  <p:clrMapOvr>
    <a:masterClrMapping/>
  </p:clrMapOvr>
  <p:transition spd="slow" advClick="0" advTm="5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23"/>
          <p:cNvSpPr>
            <a:spLocks noGrp="1"/>
          </p:cNvSpPr>
          <p:nvPr>
            <p:ph type="ctrTitle"/>
          </p:nvPr>
        </p:nvSpPr>
        <p:spPr>
          <a:xfrm>
            <a:off x="573748" y="548680"/>
            <a:ext cx="2558092" cy="288032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Наши Партнеры: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024787"/>
            <a:ext cx="1440160" cy="284533"/>
          </a:xfrm>
          <a:prstGeom prst="rect">
            <a:avLst/>
          </a:prstGeom>
        </p:spPr>
      </p:pic>
      <p:sp>
        <p:nvSpPr>
          <p:cNvPr id="88" name="Заголовок 23"/>
          <p:cNvSpPr txBox="1">
            <a:spLocks/>
          </p:cNvSpPr>
          <p:nvPr/>
        </p:nvSpPr>
        <p:spPr>
          <a:xfrm>
            <a:off x="6334388" y="6021288"/>
            <a:ext cx="2558092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и многие другие…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7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160" y="4894897"/>
            <a:ext cx="1227231" cy="4070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55" y="3419471"/>
            <a:ext cx="1451665" cy="9466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652" y="3378673"/>
            <a:ext cx="1076772" cy="108012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30" y="2419956"/>
            <a:ext cx="1243690" cy="42660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20688"/>
            <a:ext cx="1492661" cy="157780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51" y="1166409"/>
            <a:ext cx="1273393" cy="42998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897" y="4929709"/>
            <a:ext cx="1270080" cy="33527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985" y="2342508"/>
            <a:ext cx="1791926" cy="4266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79" y="4695642"/>
            <a:ext cx="1263481" cy="5696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303" y="2274579"/>
            <a:ext cx="1692821" cy="6348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581" y="3490108"/>
            <a:ext cx="809625" cy="8572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285" y="4855513"/>
            <a:ext cx="1457325" cy="4857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339" y="3508365"/>
            <a:ext cx="1025191" cy="7688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259" y="1987563"/>
            <a:ext cx="1520649" cy="13305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06" y="1018091"/>
            <a:ext cx="1565994" cy="78299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AAFB7C7-8DE5-F64B-A3A0-DDEA6AC300D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984" y="1141013"/>
            <a:ext cx="1379983" cy="5035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506" y="3655741"/>
            <a:ext cx="14287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66297"/>
      </p:ext>
    </p:extLst>
  </p:cSld>
  <p:clrMapOvr>
    <a:masterClrMapping/>
  </p:clrMapOvr>
  <p:transition spd="slow" advClick="0" advTm="5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024787"/>
            <a:ext cx="1440160" cy="284533"/>
          </a:xfrm>
          <a:prstGeom prst="rect">
            <a:avLst/>
          </a:prstGeom>
        </p:spPr>
      </p:pic>
      <p:sp>
        <p:nvSpPr>
          <p:cNvPr id="35" name="Заголовок 23"/>
          <p:cNvSpPr txBox="1">
            <a:spLocks/>
          </p:cNvSpPr>
          <p:nvPr/>
        </p:nvSpPr>
        <p:spPr>
          <a:xfrm>
            <a:off x="611560" y="4816797"/>
            <a:ext cx="2148622" cy="844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Изыскательная деятельность</a:t>
            </a:r>
          </a:p>
        </p:txBody>
      </p:sp>
      <p:sp>
        <p:nvSpPr>
          <p:cNvPr id="26" name="Заголовок 23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3960440" cy="576064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Наши Лицензии: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495" y="1629160"/>
            <a:ext cx="2036853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175" y="1629160"/>
            <a:ext cx="2036853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54" y="1628800"/>
            <a:ext cx="2037674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sp>
        <p:nvSpPr>
          <p:cNvPr id="30" name="Заголовок 23"/>
          <p:cNvSpPr txBox="1">
            <a:spLocks/>
          </p:cNvSpPr>
          <p:nvPr/>
        </p:nvSpPr>
        <p:spPr>
          <a:xfrm>
            <a:off x="3311271" y="4816797"/>
            <a:ext cx="2508662" cy="844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Строительно- монтажные работы</a:t>
            </a:r>
          </a:p>
        </p:txBody>
      </p:sp>
      <p:sp>
        <p:nvSpPr>
          <p:cNvPr id="31" name="Заголовок 23"/>
          <p:cNvSpPr txBox="1">
            <a:spLocks/>
          </p:cNvSpPr>
          <p:nvPr/>
        </p:nvSpPr>
        <p:spPr>
          <a:xfrm>
            <a:off x="6371611" y="4816797"/>
            <a:ext cx="2148622" cy="844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Проектная деятельность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171546"/>
      </p:ext>
    </p:extLst>
  </p:cSld>
  <p:clrMapOvr>
    <a:masterClrMapping/>
  </p:clrMapOvr>
  <p:transition spd="slow" advClick="0" advTm="5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024787"/>
            <a:ext cx="1440160" cy="284533"/>
          </a:xfrm>
          <a:prstGeom prst="rect">
            <a:avLst/>
          </a:prstGeom>
        </p:spPr>
      </p:pic>
      <p:sp>
        <p:nvSpPr>
          <p:cNvPr id="35" name="Заголовок 23"/>
          <p:cNvSpPr txBox="1">
            <a:spLocks/>
          </p:cNvSpPr>
          <p:nvPr/>
        </p:nvSpPr>
        <p:spPr>
          <a:xfrm>
            <a:off x="611560" y="4797152"/>
            <a:ext cx="2148622" cy="844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Система менеджмента Качества</a:t>
            </a:r>
          </a:p>
        </p:txBody>
      </p:sp>
      <p:sp>
        <p:nvSpPr>
          <p:cNvPr id="26" name="Заголовок 23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4320480" cy="576064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Наши Сертификаты менеджмента:</a:t>
            </a:r>
          </a:p>
        </p:txBody>
      </p:sp>
      <p:sp>
        <p:nvSpPr>
          <p:cNvPr id="30" name="Заголовок 23"/>
          <p:cNvSpPr txBox="1">
            <a:spLocks/>
          </p:cNvSpPr>
          <p:nvPr/>
        </p:nvSpPr>
        <p:spPr>
          <a:xfrm>
            <a:off x="3311271" y="4797152"/>
            <a:ext cx="2508662" cy="844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Система менеджмента Безопасности труда и</a:t>
            </a:r>
          </a:p>
          <a:p>
            <a:r>
              <a:rPr lang="ru-RU" sz="1100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Охраны здоровья</a:t>
            </a:r>
          </a:p>
        </p:txBody>
      </p:sp>
      <p:sp>
        <p:nvSpPr>
          <p:cNvPr id="31" name="Заголовок 23"/>
          <p:cNvSpPr txBox="1">
            <a:spLocks/>
          </p:cNvSpPr>
          <p:nvPr/>
        </p:nvSpPr>
        <p:spPr>
          <a:xfrm>
            <a:off x="6371611" y="4816797"/>
            <a:ext cx="2148622" cy="844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Система Экологического менеджмента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9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A98E4C-5220-A34C-92F6-1CE6078495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20" y="1430133"/>
            <a:ext cx="2323901" cy="3288613"/>
          </a:xfrm>
          <a:prstGeom prst="rect">
            <a:avLst/>
          </a:prstGeom>
          <a:effectLst>
            <a:outerShdw blurRad="63500" dist="50800" dir="21540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7E43B2C-B60F-3B4F-A044-DAA8ADFA12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331" y="1430133"/>
            <a:ext cx="2323902" cy="3288615"/>
          </a:xfrm>
          <a:prstGeom prst="rect">
            <a:avLst/>
          </a:prstGeom>
          <a:effectLst>
            <a:outerShdw blurRad="50800" dist="38100" dir="2154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9C147A-E0B9-714A-88FB-89DF4AE716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817" y="1435873"/>
            <a:ext cx="2324366" cy="3289271"/>
          </a:xfrm>
          <a:prstGeom prst="rect">
            <a:avLst/>
          </a:prstGeom>
          <a:effectLst>
            <a:outerShdw blurRad="63500" dist="50800" dir="21540000" algn="tl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6292295"/>
      </p:ext>
    </p:extLst>
  </p:cSld>
  <p:clrMapOvr>
    <a:masterClrMapping/>
  </p:clrMapOvr>
  <p:transition spd="slow" advClick="0" advTm="5000">
    <p:wip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3714</TotalTime>
  <Words>470</Words>
  <Application>Microsoft Macintosh PowerPoint</Application>
  <PresentationFormat>Экран (4:3)</PresentationFormat>
  <Paragraphs>128</Paragraphs>
  <Slides>15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Book Antiqua</vt:lpstr>
      <vt:lpstr>Calibri</vt:lpstr>
      <vt:lpstr>Century Gothic</vt:lpstr>
      <vt:lpstr>Segoe UI</vt:lpstr>
      <vt:lpstr>Wingdings</vt:lpstr>
      <vt:lpstr>Тема Office</vt:lpstr>
      <vt:lpstr>Презентация PowerPoint</vt:lpstr>
      <vt:lpstr>Содержание:</vt:lpstr>
      <vt:lpstr>О нас:</vt:lpstr>
      <vt:lpstr>Презентация PowerPoint</vt:lpstr>
      <vt:lpstr>Наши решения:</vt:lpstr>
      <vt:lpstr>Наши Клиенты:</vt:lpstr>
      <vt:lpstr>Наши Партнеры:</vt:lpstr>
      <vt:lpstr>Наши Лицензии:</vt:lpstr>
      <vt:lpstr>Наши Сертификаты менеджмента:</vt:lpstr>
      <vt:lpstr>Энергия РК в цифрах:</vt:lpstr>
      <vt:lpstr>Нас рекомендуют: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Microsoft Office User</cp:lastModifiedBy>
  <cp:revision>219</cp:revision>
  <dcterms:created xsi:type="dcterms:W3CDTF">2021-04-08T08:24:38Z</dcterms:created>
  <dcterms:modified xsi:type="dcterms:W3CDTF">2022-11-24T09:58:50Z</dcterms:modified>
</cp:coreProperties>
</file>