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handoutMasterIdLst>
    <p:handoutMasterId r:id="rId18"/>
  </p:handoutMasterIdLst>
  <p:sldIdLst>
    <p:sldId id="302" r:id="rId2"/>
    <p:sldId id="257" r:id="rId3"/>
    <p:sldId id="262" r:id="rId4"/>
    <p:sldId id="277" r:id="rId5"/>
    <p:sldId id="286" r:id="rId6"/>
    <p:sldId id="267" r:id="rId7"/>
    <p:sldId id="268" r:id="rId8"/>
    <p:sldId id="266" r:id="rId9"/>
    <p:sldId id="270" r:id="rId10"/>
    <p:sldId id="269" r:id="rId11"/>
    <p:sldId id="279" r:id="rId12"/>
    <p:sldId id="278" r:id="rId13"/>
    <p:sldId id="274" r:id="rId14"/>
    <p:sldId id="271" r:id="rId15"/>
    <p:sldId id="30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5602">
          <p15:clr>
            <a:srgbClr val="A4A3A4"/>
          </p15:clr>
        </p15:guide>
        <p15:guide id="4" pos="1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F33"/>
    <a:srgbClr val="D88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1" autoAdjust="0"/>
    <p:restoredTop sz="94053" autoAdjust="0"/>
  </p:normalViewPr>
  <p:slideViewPr>
    <p:cSldViewPr>
      <p:cViewPr varScale="1">
        <p:scale>
          <a:sx n="103" d="100"/>
          <a:sy n="103" d="100"/>
        </p:scale>
        <p:origin x="1896" y="184"/>
      </p:cViewPr>
      <p:guideLst>
        <p:guide orient="horz" pos="2160"/>
        <p:guide pos="2880"/>
        <p:guide pos="5602"/>
        <p:guide pos="1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134DC-CF23-449B-9300-CBD48A717CCD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351E5-1D3B-4AAF-9F45-AAD1CC82C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1140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A0B90-FBB7-4971-9E66-4C606157728B}" type="datetimeFigureOut">
              <a:rPr lang="ru-RU" smtClean="0"/>
              <a:t>06.01.2024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213C02-1A63-4C37-AE87-9B77494901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4115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13C02-1A63-4C37-AE87-9B774949014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433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13C02-1A63-4C37-AE87-9B774949014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895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13C02-1A63-4C37-AE87-9B774949014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895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13C02-1A63-4C37-AE87-9B774949014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433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2FBF-A8D7-4E5F-AADC-2698432D9CD6}" type="datetime1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198009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F5F4-F6C3-4A88-A9AB-240492DA2A17}" type="datetime1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989506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9F53B-42FE-4E50-A5FD-DE8147C02D07}" type="datetime1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33655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2042-0964-4889-8FC5-B955934452D1}" type="datetime1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32209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64EC4-92A2-49B6-8D45-1A678C4C5EE0}" type="datetime1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78286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85893-0443-4914-B011-9A0B023AC6BF}" type="datetime1">
              <a:rPr lang="ru-RU" smtClean="0"/>
              <a:t>06.01.2024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890799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A474E-18B6-407C-B2B3-902C4A27EC45}" type="datetime1">
              <a:rPr lang="ru-RU" smtClean="0"/>
              <a:t>06.01.2024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945215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D70B2-C59E-482D-86FC-331969EB9FDD}" type="datetime1">
              <a:rPr lang="ru-RU" smtClean="0"/>
              <a:t>06.01.2024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846079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618E1-2279-485C-9172-925D55E7DEF9}" type="datetime1">
              <a:rPr lang="ru-RU" smtClean="0"/>
              <a:t>06.01.2024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522039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55EC2-8CA8-43BB-B827-DD7E8ED2FF16}" type="datetime1">
              <a:rPr lang="ru-RU" smtClean="0"/>
              <a:t>06.01.2024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571896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D7C4A-B9DE-409B-B5F3-4703E09CC42A}" type="datetime1">
              <a:rPr lang="ru-RU" smtClean="0"/>
              <a:t>06.01.2024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9479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8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C2CC5-FFFC-4169-AA79-FDFD1259CB34}" type="datetime1">
              <a:rPr lang="ru-RU" smtClean="0"/>
              <a:t>06.01.2024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BF1AB-910C-4722-A31B-1AB158B2CD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76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5000">
    <p:wip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12" Type="http://schemas.openxmlformats.org/officeDocument/2006/relationships/image" Target="../media/image29.jpg"/><Relationship Id="rId17" Type="http://schemas.openxmlformats.org/officeDocument/2006/relationships/image" Target="../media/image4.png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g"/><Relationship Id="rId15" Type="http://schemas.openxmlformats.org/officeDocument/2006/relationships/image" Target="../media/image32.pn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gif"/><Relationship Id="rId19" Type="http://schemas.openxmlformats.org/officeDocument/2006/relationships/image" Target="../media/image4.png"/><Relationship Id="rId4" Type="http://schemas.openxmlformats.org/officeDocument/2006/relationships/image" Target="../media/image36.jpg"/><Relationship Id="rId9" Type="http://schemas.openxmlformats.org/officeDocument/2006/relationships/image" Target="../media/image41.png"/><Relationship Id="rId14" Type="http://schemas.openxmlformats.org/officeDocument/2006/relationships/image" Target="../media/image4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37072"/>
            <a:ext cx="27331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04683"/>
      </p:ext>
    </p:extLst>
  </p:cSld>
  <p:clrMapOvr>
    <a:masterClrMapping/>
  </p:clrMapOvr>
  <p:transition spd="slow" advClick="0" advTm="5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06" y="173222"/>
            <a:ext cx="4676293" cy="4676293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711011" y="3962113"/>
            <a:ext cx="8030218" cy="1382045"/>
            <a:chOff x="368312" y="4022095"/>
            <a:chExt cx="8030218" cy="1382045"/>
          </a:xfrm>
        </p:grpSpPr>
        <p:sp>
          <p:nvSpPr>
            <p:cNvPr id="35" name="Заголовок 23"/>
            <p:cNvSpPr txBox="1">
              <a:spLocks/>
            </p:cNvSpPr>
            <p:nvPr/>
          </p:nvSpPr>
          <p:spPr>
            <a:xfrm>
              <a:off x="611560" y="4065046"/>
              <a:ext cx="972992" cy="8444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54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1</a:t>
              </a:r>
              <a:r>
                <a:rPr lang="en-US" sz="5400" b="1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7</a:t>
              </a:r>
              <a:endParaRPr lang="ru-RU" sz="5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</p:txBody>
        </p:sp>
        <p:sp>
          <p:nvSpPr>
            <p:cNvPr id="16" name="Заголовок 23"/>
            <p:cNvSpPr txBox="1">
              <a:spLocks/>
            </p:cNvSpPr>
            <p:nvPr/>
          </p:nvSpPr>
          <p:spPr>
            <a:xfrm>
              <a:off x="2600341" y="4022095"/>
              <a:ext cx="972992" cy="92889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54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1</a:t>
              </a:r>
              <a:r>
                <a:rPr lang="en-US" sz="54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6</a:t>
              </a:r>
              <a:endParaRPr lang="ru-RU" sz="5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</p:txBody>
        </p:sp>
        <p:sp>
          <p:nvSpPr>
            <p:cNvPr id="17" name="Заголовок 23"/>
            <p:cNvSpPr txBox="1">
              <a:spLocks/>
            </p:cNvSpPr>
            <p:nvPr/>
          </p:nvSpPr>
          <p:spPr>
            <a:xfrm>
              <a:off x="4830081" y="4065046"/>
              <a:ext cx="972992" cy="84445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70</a:t>
              </a:r>
              <a:endParaRPr lang="ru-RU" sz="5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</p:txBody>
        </p:sp>
        <p:sp>
          <p:nvSpPr>
            <p:cNvPr id="18" name="Заголовок 23"/>
            <p:cNvSpPr txBox="1">
              <a:spLocks/>
            </p:cNvSpPr>
            <p:nvPr/>
          </p:nvSpPr>
          <p:spPr>
            <a:xfrm>
              <a:off x="6841650" y="4065046"/>
              <a:ext cx="1556880" cy="81585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500</a:t>
              </a:r>
              <a:endParaRPr lang="ru-RU" sz="5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</p:txBody>
        </p:sp>
        <p:sp>
          <p:nvSpPr>
            <p:cNvPr id="20" name="Заголовок 23"/>
            <p:cNvSpPr txBox="1">
              <a:spLocks/>
            </p:cNvSpPr>
            <p:nvPr/>
          </p:nvSpPr>
          <p:spPr>
            <a:xfrm>
              <a:off x="368312" y="4981915"/>
              <a:ext cx="1459488" cy="4222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 err="1">
                  <a:latin typeface="Segoe UI" pitchFamily="34" charset="0"/>
                  <a:cs typeface="Segoe UI" pitchFamily="34" charset="0"/>
                </a:rPr>
                <a:t>жылдық</a:t>
              </a:r>
              <a:r>
                <a:rPr lang="ru-RU" sz="14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400" dirty="0" err="1">
                  <a:latin typeface="Segoe UI" pitchFamily="34" charset="0"/>
                  <a:cs typeface="Segoe UI" pitchFamily="34" charset="0"/>
                </a:rPr>
                <a:t>тәжірибе</a:t>
              </a:r>
              <a:endParaRPr lang="ru-RU" sz="1400" dirty="0">
                <a:latin typeface="Segoe UI" pitchFamily="34" charset="0"/>
                <a:cs typeface="Segoe UI" pitchFamily="34" charset="0"/>
              </a:endParaRPr>
            </a:p>
          </p:txBody>
        </p:sp>
        <p:sp>
          <p:nvSpPr>
            <p:cNvPr id="22" name="Заголовок 23"/>
            <p:cNvSpPr txBox="1">
              <a:spLocks/>
            </p:cNvSpPr>
            <p:nvPr/>
          </p:nvSpPr>
          <p:spPr>
            <a:xfrm>
              <a:off x="2357093" y="4950991"/>
              <a:ext cx="1459488" cy="4222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 err="1">
                  <a:latin typeface="Segoe UI" pitchFamily="34" charset="0"/>
                  <a:cs typeface="Segoe UI" pitchFamily="34" charset="0"/>
                </a:rPr>
                <a:t>шетелдік</a:t>
              </a:r>
              <a:r>
                <a:rPr lang="ru-RU" sz="14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400" dirty="0" err="1">
                  <a:latin typeface="Segoe UI" pitchFamily="34" charset="0"/>
                  <a:cs typeface="Segoe UI" pitchFamily="34" charset="0"/>
                </a:rPr>
                <a:t>серіктестер</a:t>
              </a:r>
              <a:endParaRPr lang="ru-RU" sz="1400" dirty="0">
                <a:latin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Заголовок 23"/>
            <p:cNvSpPr txBox="1">
              <a:spLocks/>
            </p:cNvSpPr>
            <p:nvPr/>
          </p:nvSpPr>
          <p:spPr>
            <a:xfrm>
              <a:off x="4517333" y="4950991"/>
              <a:ext cx="1598487" cy="4222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 err="1">
                  <a:latin typeface="Segoe UI" pitchFamily="34" charset="0"/>
                  <a:cs typeface="Segoe UI" pitchFamily="34" charset="0"/>
                </a:rPr>
                <a:t>өндірістік</a:t>
              </a:r>
              <a:r>
                <a:rPr lang="ru-RU" sz="14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400" dirty="0" err="1">
                  <a:latin typeface="Segoe UI" pitchFamily="34" charset="0"/>
                  <a:cs typeface="Segoe UI" pitchFamily="34" charset="0"/>
                </a:rPr>
                <a:t>нышандар</a:t>
              </a:r>
              <a:endParaRPr lang="ru-RU" sz="1400" dirty="0">
                <a:latin typeface="Segoe UI" pitchFamily="34" charset="0"/>
                <a:cs typeface="Segoe UI" pitchFamily="34" charset="0"/>
              </a:endParaRPr>
            </a:p>
          </p:txBody>
        </p:sp>
        <p:sp>
          <p:nvSpPr>
            <p:cNvPr id="25" name="Заголовок 23"/>
            <p:cNvSpPr txBox="1">
              <a:spLocks/>
            </p:cNvSpPr>
            <p:nvPr/>
          </p:nvSpPr>
          <p:spPr>
            <a:xfrm>
              <a:off x="6846345" y="4950991"/>
              <a:ext cx="1531496" cy="42222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400" dirty="0" err="1">
                  <a:latin typeface="Segoe UI" pitchFamily="34" charset="0"/>
                  <a:cs typeface="Segoe UI" pitchFamily="34" charset="0"/>
                </a:rPr>
                <a:t>аяқталған</a:t>
              </a:r>
              <a:r>
                <a:rPr lang="ru-RU" sz="14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400" dirty="0" err="1">
                  <a:latin typeface="Segoe UI" pitchFamily="34" charset="0"/>
                  <a:cs typeface="Segoe UI" pitchFamily="34" charset="0"/>
                </a:rPr>
                <a:t>жобалар</a:t>
              </a:r>
              <a:endParaRPr lang="ru-RU" sz="1400" dirty="0">
                <a:latin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10</a:t>
            </a:fld>
            <a:endParaRPr lang="ru-RU"/>
          </a:p>
        </p:txBody>
      </p:sp>
      <p:sp>
        <p:nvSpPr>
          <p:cNvPr id="14" name="Заголовок 23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3960440" cy="576064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Энергия РК </a:t>
            </a:r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сандармен</a:t>
            </a:r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: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0" y="6021288"/>
            <a:ext cx="1440000" cy="2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92950"/>
      </p:ext>
    </p:extLst>
  </p:cSld>
  <p:clrMapOvr>
    <a:masterClrMapping/>
  </p:clrMapOvr>
  <p:transition spd="slow" advClick="0" advTm="5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11</a:t>
            </a:fld>
            <a:endParaRPr lang="ru-RU"/>
          </a:p>
        </p:txBody>
      </p:sp>
      <p:sp>
        <p:nvSpPr>
          <p:cNvPr id="28" name="Заголовок 23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2664296" cy="603518"/>
          </a:xfrm>
        </p:spPr>
        <p:txBody>
          <a:bodyPr>
            <a:noAutofit/>
          </a:bodyPr>
          <a:lstStyle/>
          <a:p>
            <a:pPr algn="l"/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Бізді</a:t>
            </a:r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ұсынады</a:t>
            </a:r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: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875" y="1268760"/>
            <a:ext cx="152825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65" y="3395152"/>
            <a:ext cx="1525068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09" y="1269143"/>
            <a:ext cx="1527024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20" y="3395152"/>
            <a:ext cx="1567445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14" y="3395152"/>
            <a:ext cx="152825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0354" y="476672"/>
            <a:ext cx="4320000" cy="4320000"/>
          </a:xfrm>
          <a:prstGeom prst="rect">
            <a:avLst/>
          </a:prstGeom>
        </p:spPr>
      </p:pic>
      <p:sp>
        <p:nvSpPr>
          <p:cNvPr id="12" name="Заголовок 23"/>
          <p:cNvSpPr txBox="1">
            <a:spLocks/>
          </p:cNvSpPr>
          <p:nvPr/>
        </p:nvSpPr>
        <p:spPr>
          <a:xfrm>
            <a:off x="6334388" y="6021288"/>
            <a:ext cx="2558092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және</a:t>
            </a:r>
            <a:r>
              <a:rPr lang="ru-RU" sz="16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6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басқалары</a:t>
            </a:r>
            <a:r>
              <a:rPr lang="ru-RU" sz="16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…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0" y="6021288"/>
            <a:ext cx="1440000" cy="2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52914"/>
      </p:ext>
    </p:extLst>
  </p:cSld>
  <p:clrMapOvr>
    <a:masterClrMapping/>
  </p:clrMapOvr>
  <p:transition spd="slow" advClick="0" advTm="5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1" t="19547" r="17504" b="13547"/>
          <a:stretch/>
        </p:blipFill>
        <p:spPr>
          <a:xfrm>
            <a:off x="2771800" y="1044946"/>
            <a:ext cx="2880320" cy="2890336"/>
          </a:xfrm>
          <a:prstGeom prst="rect">
            <a:avLst/>
          </a:prstGeom>
        </p:spPr>
      </p:pic>
      <p:sp>
        <p:nvSpPr>
          <p:cNvPr id="13" name="Заголовок 23"/>
          <p:cNvSpPr txBox="1">
            <a:spLocks/>
          </p:cNvSpPr>
          <p:nvPr/>
        </p:nvSpPr>
        <p:spPr>
          <a:xfrm>
            <a:off x="827584" y="280293"/>
            <a:ext cx="3059760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Біздің</a:t>
            </a:r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Миссия: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12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4015080"/>
            <a:ext cx="792088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dirty="0">
                <a:latin typeface="Segoe UI" pitchFamily="34" charset="0"/>
                <a:ea typeface="+mj-ea"/>
                <a:cs typeface="Segoe UI" pitchFamily="34" charset="0"/>
              </a:rPr>
              <a:t>           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«Мен,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Біз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 –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Ғаламшардың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үздік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инновациялары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мен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тірі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Адамдардың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энергиясы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әлеуетінің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бірлігі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,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өз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ісіне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толықтай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берілген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, клиент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үшін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нәтиже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алуға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,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бірегей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қажеттіліктер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мен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жобаларды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жүзеге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асыруға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,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цифрлық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(</a:t>
            </a:r>
            <a:r>
              <a:rPr lang="en-US" sz="1400" dirty="0">
                <a:latin typeface="Segoe UI" pitchFamily="34" charset="0"/>
                <a:ea typeface="+mj-ea"/>
                <a:cs typeface="Segoe UI" pitchFamily="34" charset="0"/>
              </a:rPr>
              <a:t>IT)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өнімдер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саласында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,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өнеркәсіптегі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, энергетика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және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көліктегі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компаниялар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үшін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инфокоммуникациялық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жүйелер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мен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желілерді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дамытуға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дайын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кәсіпқойлар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ea typeface="+mj-ea"/>
                <a:cs typeface="Segoe UI" pitchFamily="34" charset="0"/>
              </a:rPr>
              <a:t>командасымыз</a:t>
            </a:r>
            <a:r>
              <a:rPr lang="ru-RU" sz="1400" dirty="0">
                <a:latin typeface="Segoe UI" pitchFamily="34" charset="0"/>
                <a:ea typeface="+mj-ea"/>
                <a:cs typeface="Segoe UI" pitchFamily="34" charset="0"/>
              </a:rPr>
              <a:t>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0" y="6021288"/>
            <a:ext cx="1440000" cy="2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42734"/>
      </p:ext>
    </p:extLst>
  </p:cSld>
  <p:clrMapOvr>
    <a:masterClrMapping/>
  </p:clrMapOvr>
  <p:transition spd="slow" advClick="0" advTm="5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23"/>
          <p:cNvSpPr txBox="1">
            <a:spLocks/>
          </p:cNvSpPr>
          <p:nvPr/>
        </p:nvSpPr>
        <p:spPr>
          <a:xfrm>
            <a:off x="827584" y="404664"/>
            <a:ext cx="2952328" cy="5826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Біздің</a:t>
            </a:r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Құндылықтар</a:t>
            </a:r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:</a:t>
            </a:r>
          </a:p>
        </p:txBody>
      </p:sp>
      <p:sp>
        <p:nvSpPr>
          <p:cNvPr id="14" name="Заголовок 23"/>
          <p:cNvSpPr txBox="1">
            <a:spLocks/>
          </p:cNvSpPr>
          <p:nvPr/>
        </p:nvSpPr>
        <p:spPr>
          <a:xfrm>
            <a:off x="1119202" y="764704"/>
            <a:ext cx="6940790" cy="422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err="1">
                <a:latin typeface="Segoe UI" pitchFamily="34" charset="0"/>
                <a:cs typeface="Segoe UI" pitchFamily="34" charset="0"/>
              </a:rPr>
              <a:t>Компанияда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оңтайлы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шешімдерді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жылдам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қабылдауға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арналған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«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ішкі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компас»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13</a:t>
            </a:fld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449706" y="1268760"/>
            <a:ext cx="8379093" cy="4320480"/>
            <a:chOff x="521714" y="1066979"/>
            <a:chExt cx="8379093" cy="432048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597" y="1066979"/>
              <a:ext cx="4320000" cy="4320000"/>
            </a:xfrm>
            <a:prstGeom prst="rect">
              <a:avLst/>
            </a:prstGeom>
          </p:spPr>
        </p:pic>
        <p:sp>
          <p:nvSpPr>
            <p:cNvPr id="20" name="Заголовок 23"/>
            <p:cNvSpPr txBox="1">
              <a:spLocks/>
            </p:cNvSpPr>
            <p:nvPr/>
          </p:nvSpPr>
          <p:spPr>
            <a:xfrm>
              <a:off x="521714" y="4339244"/>
              <a:ext cx="2034061" cy="95005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base"/>
              <a:r>
                <a:rPr lang="ru-RU" sz="105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Мен, Даму:</a:t>
              </a:r>
              <a:br>
                <a:rPr lang="ru-RU" sz="1050" dirty="0">
                  <a:latin typeface="Segoe UI" pitchFamily="34" charset="0"/>
                  <a:cs typeface="Segoe UI" pitchFamily="34" charset="0"/>
                </a:rPr>
              </a:br>
              <a:r>
                <a:rPr lang="ru-RU" sz="1050" dirty="0" err="1">
                  <a:latin typeface="Segoe UI" pitchFamily="34" charset="0"/>
                  <a:cs typeface="Segoe UI" pitchFamily="34" charset="0"/>
                </a:rPr>
                <a:t>Біз</a:t>
              </a:r>
              <a:r>
                <a:rPr lang="ru-RU" sz="105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50" dirty="0" err="1">
                  <a:latin typeface="Segoe UI" pitchFamily="34" charset="0"/>
                  <a:cs typeface="Segoe UI" pitchFamily="34" charset="0"/>
                </a:rPr>
                <a:t>сенімдіміз</a:t>
              </a:r>
              <a:r>
                <a:rPr lang="ru-RU" sz="1050" dirty="0">
                  <a:latin typeface="Segoe UI" pitchFamily="34" charset="0"/>
                  <a:cs typeface="Segoe UI" pitchFamily="34" charset="0"/>
                </a:rPr>
                <a:t>: </a:t>
              </a:r>
            </a:p>
            <a:p>
              <a:pPr fontAlgn="base"/>
              <a:r>
                <a:rPr lang="ru-RU" sz="1050" dirty="0" err="1">
                  <a:latin typeface="Segoe UI" pitchFamily="34" charset="0"/>
                  <a:cs typeface="Segoe UI" pitchFamily="34" charset="0"/>
                </a:rPr>
                <a:t>біз</a:t>
              </a:r>
              <a:r>
                <a:rPr lang="ru-RU" sz="1050" dirty="0">
                  <a:latin typeface="Segoe UI" pitchFamily="34" charset="0"/>
                  <a:cs typeface="Segoe UI" pitchFamily="34" charset="0"/>
                </a:rPr>
                <a:t> не </a:t>
              </a:r>
              <a:r>
                <a:rPr lang="ru-RU" sz="1050" dirty="0" err="1">
                  <a:latin typeface="Segoe UI" pitchFamily="34" charset="0"/>
                  <a:cs typeface="Segoe UI" pitchFamily="34" charset="0"/>
                </a:rPr>
                <a:t>істесек</a:t>
              </a:r>
              <a:r>
                <a:rPr lang="ru-RU" sz="1050" dirty="0">
                  <a:latin typeface="Segoe UI" pitchFamily="34" charset="0"/>
                  <a:cs typeface="Segoe UI" pitchFamily="34" charset="0"/>
                </a:rPr>
                <a:t> те,  </a:t>
              </a:r>
            </a:p>
            <a:p>
              <a:pPr fontAlgn="base"/>
              <a:r>
                <a:rPr lang="ru-RU" sz="1050" dirty="0" err="1">
                  <a:latin typeface="Segoe UI" pitchFamily="34" charset="0"/>
                  <a:cs typeface="Segoe UI" pitchFamily="34" charset="0"/>
                </a:rPr>
                <a:t>өз</a:t>
              </a:r>
              <a:r>
                <a:rPr lang="ru-RU" sz="105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50" dirty="0" err="1">
                  <a:latin typeface="Segoe UI" pitchFamily="34" charset="0"/>
                  <a:cs typeface="Segoe UI" pitchFamily="34" charset="0"/>
                </a:rPr>
                <a:t>әлеуетімізді</a:t>
              </a:r>
              <a:r>
                <a:rPr lang="ru-RU" sz="105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50" dirty="0" err="1">
                  <a:latin typeface="Segoe UI" pitchFamily="34" charset="0"/>
                  <a:cs typeface="Segoe UI" pitchFamily="34" charset="0"/>
                </a:rPr>
                <a:t>Дамыту</a:t>
              </a:r>
              <a:r>
                <a:rPr lang="ru-RU" sz="1050" dirty="0">
                  <a:latin typeface="Segoe UI" pitchFamily="34" charset="0"/>
                  <a:cs typeface="Segoe UI" pitchFamily="34" charset="0"/>
                </a:rPr>
                <a:t> </a:t>
              </a:r>
            </a:p>
            <a:p>
              <a:pPr fontAlgn="base"/>
              <a:r>
                <a:rPr lang="ru-RU" sz="1050" dirty="0" err="1">
                  <a:latin typeface="Segoe UI" pitchFamily="34" charset="0"/>
                  <a:cs typeface="Segoe UI" pitchFamily="34" charset="0"/>
                </a:rPr>
                <a:t>үшін</a:t>
              </a:r>
              <a:r>
                <a:rPr lang="ru-RU" sz="105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50" dirty="0" err="1">
                  <a:latin typeface="Segoe UI" pitchFamily="34" charset="0"/>
                  <a:cs typeface="Segoe UI" pitchFamily="34" charset="0"/>
                </a:rPr>
                <a:t>жасаймыз</a:t>
              </a:r>
              <a:r>
                <a:rPr lang="ru-RU" sz="1050" dirty="0">
                  <a:latin typeface="Segoe UI" pitchFamily="34" charset="0"/>
                  <a:cs typeface="Segoe UI" pitchFamily="34" charset="0"/>
                </a:rPr>
                <a:t>.</a:t>
              </a:r>
            </a:p>
          </p:txBody>
        </p:sp>
        <p:sp>
          <p:nvSpPr>
            <p:cNvPr id="22" name="Заголовок 23"/>
            <p:cNvSpPr txBox="1">
              <a:spLocks/>
            </p:cNvSpPr>
            <p:nvPr/>
          </p:nvSpPr>
          <p:spPr>
            <a:xfrm>
              <a:off x="6380527" y="4307339"/>
              <a:ext cx="2520280" cy="10801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0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Мен, </a:t>
              </a:r>
              <a:r>
                <a:rPr lang="ru-RU" sz="1000" b="1" dirty="0" err="1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Дұрыс</a:t>
              </a:r>
              <a:r>
                <a:rPr lang="ru-RU" sz="10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b="1" dirty="0" err="1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ойлау</a:t>
              </a:r>
              <a:r>
                <a:rPr lang="ru-RU" sz="10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:</a:t>
              </a:r>
              <a:br>
                <a:rPr lang="ru-RU" sz="1000" dirty="0">
                  <a:latin typeface="Segoe UI" pitchFamily="34" charset="0"/>
                  <a:cs typeface="Segoe UI" pitchFamily="34" charset="0"/>
                </a:rPr>
              </a:b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Біз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Реалистпіз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және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</a:p>
            <a:p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бізге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шешімдер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қабылдау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үшін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</a:p>
            <a:p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ақыл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-ой,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практикалық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тәжірибе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және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өз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қателіктерін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талдай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білу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негіз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болып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табылатындығына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сенеміз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. </a:t>
              </a:r>
            </a:p>
          </p:txBody>
        </p:sp>
        <p:sp>
          <p:nvSpPr>
            <p:cNvPr id="23" name="Заголовок 23"/>
            <p:cNvSpPr txBox="1">
              <a:spLocks/>
            </p:cNvSpPr>
            <p:nvPr/>
          </p:nvSpPr>
          <p:spPr>
            <a:xfrm>
              <a:off x="521715" y="2246951"/>
              <a:ext cx="2034061" cy="9501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10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Мен</a:t>
              </a:r>
              <a:r>
                <a:rPr lang="kk-KZ" sz="10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, Махаббат</a:t>
              </a:r>
              <a:r>
                <a:rPr lang="ru-RU" sz="10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:</a:t>
              </a:r>
            </a:p>
            <a:p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Біз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сенімдіміз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: </a:t>
              </a:r>
            </a:p>
            <a:p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біз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не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істесек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те,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өзімізге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және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айналамыздағы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әлемге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деген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Сүйіспеншілікпен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жасаймыз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583" y="1598385"/>
              <a:ext cx="540000" cy="540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583" y="3681088"/>
              <a:ext cx="540000" cy="540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4610" y="3590197"/>
              <a:ext cx="540000" cy="540000"/>
            </a:xfrm>
            <a:prstGeom prst="rect">
              <a:avLst/>
            </a:prstGeom>
          </p:spPr>
        </p:pic>
        <p:sp>
          <p:nvSpPr>
            <p:cNvPr id="19" name="Заголовок 23"/>
            <p:cNvSpPr txBox="1">
              <a:spLocks/>
            </p:cNvSpPr>
            <p:nvPr/>
          </p:nvSpPr>
          <p:spPr>
            <a:xfrm>
              <a:off x="6604878" y="2246951"/>
              <a:ext cx="2071578" cy="95010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base"/>
              <a:r>
                <a:rPr lang="ru-RU" sz="10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Мен, </a:t>
              </a:r>
              <a:r>
                <a:rPr lang="ru-RU" sz="1000" b="1" dirty="0" err="1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Әрекет</a:t>
              </a:r>
              <a:r>
                <a:rPr lang="ru-RU" sz="1000" b="1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:</a:t>
              </a:r>
              <a:br>
                <a:rPr lang="ru-RU" sz="1000" dirty="0">
                  <a:latin typeface="Segoe UI" pitchFamily="34" charset="0"/>
                  <a:cs typeface="Segoe UI" pitchFamily="34" charset="0"/>
                </a:rPr>
              </a:b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Біз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сенімдіміз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: </a:t>
              </a:r>
            </a:p>
            <a:p>
              <a:pPr fontAlgn="base"/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біз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не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істесек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те, 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өз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Ісімізді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дайындықпен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және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адалдықпен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 </a:t>
              </a:r>
              <a:r>
                <a:rPr lang="ru-RU" sz="1000" dirty="0" err="1">
                  <a:latin typeface="Segoe UI" pitchFamily="34" charset="0"/>
                  <a:cs typeface="Segoe UI" pitchFamily="34" charset="0"/>
                </a:rPr>
                <a:t>жасаймыз</a:t>
              </a:r>
              <a:r>
                <a:rPr lang="ru-RU" sz="1000" dirty="0">
                  <a:latin typeface="Segoe UI" pitchFamily="34" charset="0"/>
                  <a:cs typeface="Segoe UI" pitchFamily="34" charset="0"/>
                </a:rPr>
                <a:t>.</a:t>
              </a: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0610" y="1544385"/>
              <a:ext cx="648000" cy="648000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0" y="6021288"/>
            <a:ext cx="1440000" cy="2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42929"/>
      </p:ext>
    </p:extLst>
  </p:cSld>
  <p:clrMapOvr>
    <a:masterClrMapping/>
  </p:clrMapOvr>
  <p:transition spd="slow" advClick="0" advTm="5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7" y="1456221"/>
            <a:ext cx="3600000" cy="3600000"/>
          </a:xfrm>
          <a:prstGeom prst="rect">
            <a:avLst/>
          </a:prstGeom>
        </p:spPr>
      </p:pic>
      <p:sp>
        <p:nvSpPr>
          <p:cNvPr id="35" name="Заголовок 23"/>
          <p:cNvSpPr txBox="1">
            <a:spLocks/>
          </p:cNvSpPr>
          <p:nvPr/>
        </p:nvSpPr>
        <p:spPr>
          <a:xfrm>
            <a:off x="827584" y="426298"/>
            <a:ext cx="2520280" cy="474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Бізбен</a:t>
            </a:r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байланысу</a:t>
            </a:r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:</a:t>
            </a:r>
          </a:p>
        </p:txBody>
      </p:sp>
      <p:sp>
        <p:nvSpPr>
          <p:cNvPr id="16" name="Заголовок 23"/>
          <p:cNvSpPr txBox="1">
            <a:spLocks/>
          </p:cNvSpPr>
          <p:nvPr/>
        </p:nvSpPr>
        <p:spPr>
          <a:xfrm>
            <a:off x="12909074" y="-663703"/>
            <a:ext cx="972992" cy="928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rgbClr val="F68F33"/>
                </a:solidFill>
              </a:rPr>
              <a:t>1</a:t>
            </a:r>
            <a:r>
              <a:rPr lang="en-US" sz="5400" b="1" dirty="0">
                <a:solidFill>
                  <a:srgbClr val="F68F33"/>
                </a:solidFill>
              </a:rPr>
              <a:t>0</a:t>
            </a:r>
            <a:endParaRPr lang="ru-RU" sz="5400" b="1" dirty="0">
              <a:solidFill>
                <a:srgbClr val="F68F33"/>
              </a:solidFill>
            </a:endParaRPr>
          </a:p>
        </p:txBody>
      </p:sp>
      <p:sp>
        <p:nvSpPr>
          <p:cNvPr id="17" name="Заголовок 23"/>
          <p:cNvSpPr txBox="1">
            <a:spLocks/>
          </p:cNvSpPr>
          <p:nvPr/>
        </p:nvSpPr>
        <p:spPr>
          <a:xfrm>
            <a:off x="15133055" y="-591695"/>
            <a:ext cx="97299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68F33"/>
                </a:solidFill>
              </a:rPr>
              <a:t>70</a:t>
            </a:r>
            <a:endParaRPr lang="ru-RU" sz="5400" b="1" dirty="0">
              <a:solidFill>
                <a:srgbClr val="F68F33"/>
              </a:solidFill>
            </a:endParaRPr>
          </a:p>
        </p:txBody>
      </p:sp>
      <p:sp>
        <p:nvSpPr>
          <p:cNvPr id="18" name="Заголовок 23"/>
          <p:cNvSpPr txBox="1">
            <a:spLocks/>
          </p:cNvSpPr>
          <p:nvPr/>
        </p:nvSpPr>
        <p:spPr>
          <a:xfrm>
            <a:off x="17218037" y="-600646"/>
            <a:ext cx="1238385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68F33"/>
                </a:solidFill>
              </a:rPr>
              <a:t>500</a:t>
            </a:r>
            <a:endParaRPr lang="ru-RU" sz="5400" b="1" dirty="0">
              <a:solidFill>
                <a:srgbClr val="F68F33"/>
              </a:solidFill>
            </a:endParaRPr>
          </a:p>
        </p:txBody>
      </p:sp>
      <p:sp>
        <p:nvSpPr>
          <p:cNvPr id="22" name="Заголовок 23"/>
          <p:cNvSpPr txBox="1">
            <a:spLocks/>
          </p:cNvSpPr>
          <p:nvPr/>
        </p:nvSpPr>
        <p:spPr>
          <a:xfrm>
            <a:off x="12978573" y="241477"/>
            <a:ext cx="1459488" cy="422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зарубежных партнеров</a:t>
            </a:r>
          </a:p>
        </p:txBody>
      </p:sp>
      <p:sp>
        <p:nvSpPr>
          <p:cNvPr id="23" name="Заголовок 23"/>
          <p:cNvSpPr txBox="1">
            <a:spLocks/>
          </p:cNvSpPr>
          <p:nvPr/>
        </p:nvSpPr>
        <p:spPr>
          <a:xfrm>
            <a:off x="15202554" y="241477"/>
            <a:ext cx="1598487" cy="422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промышленных объектов</a:t>
            </a:r>
          </a:p>
        </p:txBody>
      </p:sp>
      <p:sp>
        <p:nvSpPr>
          <p:cNvPr id="25" name="Заголовок 23"/>
          <p:cNvSpPr txBox="1">
            <a:spLocks/>
          </p:cNvSpPr>
          <p:nvPr/>
        </p:nvSpPr>
        <p:spPr>
          <a:xfrm>
            <a:off x="16970636" y="241477"/>
            <a:ext cx="1531496" cy="422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/>
              <a:t>реализованных проектов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14</a:t>
            </a:fld>
            <a:endParaRPr lang="ru-RU"/>
          </a:p>
        </p:txBody>
      </p:sp>
      <p:sp>
        <p:nvSpPr>
          <p:cNvPr id="13" name="Заголовок 23"/>
          <p:cNvSpPr txBox="1">
            <a:spLocks/>
          </p:cNvSpPr>
          <p:nvPr/>
        </p:nvSpPr>
        <p:spPr>
          <a:xfrm>
            <a:off x="5940152" y="2541699"/>
            <a:ext cx="3847382" cy="202122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600" dirty="0">
              <a:solidFill>
                <a:srgbClr val="F68F33"/>
              </a:solidFill>
            </a:endParaRPr>
          </a:p>
        </p:txBody>
      </p:sp>
      <p:sp>
        <p:nvSpPr>
          <p:cNvPr id="27" name="Заголовок 23"/>
          <p:cNvSpPr txBox="1">
            <a:spLocks/>
          </p:cNvSpPr>
          <p:nvPr/>
        </p:nvSpPr>
        <p:spPr>
          <a:xfrm>
            <a:off x="5958656" y="4743045"/>
            <a:ext cx="3509888" cy="10790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600" dirty="0">
              <a:solidFill>
                <a:srgbClr val="F68F33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527064" y="1484784"/>
            <a:ext cx="4305862" cy="3799471"/>
            <a:chOff x="4527064" y="1628799"/>
            <a:chExt cx="4305862" cy="3799471"/>
          </a:xfrm>
        </p:grpSpPr>
        <p:sp>
          <p:nvSpPr>
            <p:cNvPr id="20" name="Заголовок 23"/>
            <p:cNvSpPr txBox="1">
              <a:spLocks/>
            </p:cNvSpPr>
            <p:nvPr/>
          </p:nvSpPr>
          <p:spPr>
            <a:xfrm>
              <a:off x="5004048" y="1628799"/>
              <a:ext cx="3828878" cy="3799471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1600" b="1" dirty="0" err="1">
                  <a:latin typeface="Segoe UI" pitchFamily="34" charset="0"/>
                  <a:cs typeface="Segoe UI" pitchFamily="34" charset="0"/>
                </a:rPr>
                <a:t>Мекен-жайы</a:t>
              </a:r>
              <a:r>
                <a:rPr lang="ru-RU" sz="1600" b="1" dirty="0">
                  <a:latin typeface="Segoe UI" pitchFamily="34" charset="0"/>
                  <a:cs typeface="Segoe UI" pitchFamily="34" charset="0"/>
                </a:rPr>
                <a:t>:</a:t>
              </a:r>
            </a:p>
            <a:p>
              <a:pPr algn="l"/>
              <a:r>
                <a:rPr lang="ru-RU" sz="1600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Алматы қ., СТ Энергетик-2 дом 83</a:t>
              </a:r>
              <a:endParaRPr lang="en-US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  <a:p>
              <a:pPr algn="l"/>
              <a:endParaRPr lang="ru-RU" sz="1600" b="1" dirty="0">
                <a:latin typeface="Segoe UI" pitchFamily="34" charset="0"/>
                <a:cs typeface="Segoe UI" pitchFamily="34" charset="0"/>
              </a:endParaRPr>
            </a:p>
            <a:p>
              <a:pPr algn="l"/>
              <a:r>
                <a:rPr lang="ru-RU" sz="1600" b="1" dirty="0" err="1">
                  <a:latin typeface="Segoe UI" pitchFamily="34" charset="0"/>
                  <a:cs typeface="Segoe UI" pitchFamily="34" charset="0"/>
                </a:rPr>
                <a:t>Телефондар</a:t>
              </a:r>
              <a:r>
                <a:rPr lang="ru-RU" sz="1600" b="1" dirty="0">
                  <a:latin typeface="Segoe UI" pitchFamily="34" charset="0"/>
                  <a:cs typeface="Segoe UI" pitchFamily="34" charset="0"/>
                </a:rPr>
                <a:t>:</a:t>
              </a:r>
            </a:p>
            <a:p>
              <a:pPr algn="l"/>
              <a:r>
                <a:rPr lang="ru-RU" sz="1600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+7 727 246 04 20 / +7 771 246 04 20</a:t>
              </a:r>
              <a:endParaRPr lang="en-US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  <a:p>
              <a:pPr algn="l"/>
              <a:endParaRPr lang="en-US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  <a:p>
              <a:pPr algn="l"/>
              <a:r>
                <a:rPr lang="en-US" sz="1600" b="1" dirty="0">
                  <a:latin typeface="Segoe UI" pitchFamily="34" charset="0"/>
                  <a:cs typeface="Segoe UI" pitchFamily="34" charset="0"/>
                </a:rPr>
                <a:t>E-mail</a:t>
              </a:r>
              <a:r>
                <a:rPr lang="ru-RU" sz="1600" b="1" dirty="0">
                  <a:latin typeface="Segoe UI" pitchFamily="34" charset="0"/>
                  <a:cs typeface="Segoe UI" pitchFamily="34" charset="0"/>
                </a:rPr>
                <a:t>:</a:t>
              </a:r>
            </a:p>
            <a:p>
              <a:pPr algn="l"/>
              <a:r>
                <a:rPr lang="en-US" sz="1600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info@erk.kz</a:t>
              </a:r>
              <a:endParaRPr lang="ru-RU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  <a:p>
              <a:pPr algn="l"/>
              <a:endParaRPr lang="ru-RU" sz="1600" b="1" dirty="0">
                <a:latin typeface="Segoe UI" pitchFamily="34" charset="0"/>
                <a:cs typeface="Segoe UI" pitchFamily="34" charset="0"/>
              </a:endParaRPr>
            </a:p>
            <a:p>
              <a:pPr algn="l"/>
              <a:r>
                <a:rPr lang="ru-RU" sz="1600" b="1" dirty="0">
                  <a:latin typeface="Segoe UI" pitchFamily="34" charset="0"/>
                  <a:cs typeface="Segoe UI" pitchFamily="34" charset="0"/>
                </a:rPr>
                <a:t>Сайт:</a:t>
              </a:r>
            </a:p>
            <a:p>
              <a:pPr algn="l"/>
              <a:r>
                <a:rPr lang="en-US" sz="1600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www.erk.kz</a:t>
              </a:r>
              <a:r>
                <a:rPr lang="ru-RU" sz="1600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 </a:t>
              </a:r>
              <a:endParaRPr lang="en-US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  <a:p>
              <a:pPr algn="l"/>
              <a:endParaRPr lang="en-US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  <a:p>
              <a:pPr algn="l"/>
              <a:r>
                <a:rPr lang="en-US" sz="1600" b="1" dirty="0" err="1">
                  <a:latin typeface="Segoe UI" pitchFamily="34" charset="0"/>
                  <a:cs typeface="Segoe UI" pitchFamily="34" charset="0"/>
                </a:rPr>
                <a:t>Instagram</a:t>
              </a:r>
              <a:r>
                <a:rPr lang="ru-RU" sz="1600" b="1" dirty="0">
                  <a:latin typeface="Segoe UI" pitchFamily="34" charset="0"/>
                  <a:cs typeface="Segoe UI" pitchFamily="34" charset="0"/>
                </a:rPr>
                <a:t>:</a:t>
              </a:r>
            </a:p>
            <a:p>
              <a:pPr algn="l"/>
              <a:r>
                <a:rPr lang="en-US" sz="1600" dirty="0">
                  <a:solidFill>
                    <a:srgbClr val="F68F33"/>
                  </a:solidFill>
                  <a:latin typeface="Segoe UI" pitchFamily="34" charset="0"/>
                  <a:cs typeface="Segoe UI" pitchFamily="34" charset="0"/>
                </a:rPr>
                <a:t>@energiark.kz</a:t>
              </a:r>
              <a:endParaRPr lang="ru-RU" sz="16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4527064" y="1880856"/>
              <a:ext cx="260960" cy="3175365"/>
              <a:chOff x="4671080" y="1880856"/>
              <a:chExt cx="260960" cy="3175365"/>
            </a:xfrm>
          </p:grpSpPr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0040" y="4804221"/>
                <a:ext cx="252000" cy="2520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71080" y="3285282"/>
                <a:ext cx="252000" cy="252000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0040" y="4023412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0040" y="2600936"/>
                <a:ext cx="252000" cy="252000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0040" y="1880856"/>
                <a:ext cx="252000" cy="252000"/>
              </a:xfrm>
              <a:prstGeom prst="rect">
                <a:avLst/>
              </a:prstGeom>
            </p:spPr>
          </p:pic>
        </p:grpSp>
      </p:grpSp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0" y="6021288"/>
            <a:ext cx="1440000" cy="2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71487"/>
      </p:ext>
    </p:extLst>
  </p:cSld>
  <p:clrMapOvr>
    <a:masterClrMapping/>
  </p:clrMapOvr>
  <p:transition spd="slow" advClick="0" advTm="5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15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869726"/>
            <a:ext cx="1674997" cy="7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70387"/>
      </p:ext>
    </p:extLst>
  </p:cSld>
  <p:clrMapOvr>
    <a:masterClrMapping/>
  </p:clrMapOvr>
  <p:transition spd="slow" advClick="0" advTm="5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980728"/>
            <a:ext cx="4320000" cy="43200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617190" y="1353777"/>
            <a:ext cx="3567100" cy="4032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r>
              <a:rPr lang="ru-RU" sz="1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«Энергия РК» ЖШС: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kk-KZ" sz="1400" dirty="0">
                <a:latin typeface="Segoe UI" pitchFamily="34" charset="0"/>
                <a:cs typeface="Segoe UI" pitchFamily="34" charset="0"/>
              </a:rPr>
              <a:t>Біз туралы</a:t>
            </a:r>
            <a:endParaRPr lang="en-US" sz="1400" dirty="0">
              <a:latin typeface="Segoe UI" pitchFamily="34" charset="0"/>
              <a:cs typeface="Segoe UI" pitchFamily="34" charset="0"/>
            </a:endParaRP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kk-KZ" sz="1400" dirty="0">
                <a:latin typeface="Segoe UI" pitchFamily="34" charset="0"/>
                <a:cs typeface="Segoe UI" pitchFamily="34" charset="0"/>
              </a:rPr>
              <a:t>Біздің шешімдер</a:t>
            </a:r>
            <a:endParaRPr lang="en-US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Біздің</a:t>
            </a:r>
            <a:r>
              <a:rPr lang="ru-RU" sz="1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артықшылығымыз</a:t>
            </a:r>
            <a:r>
              <a:rPr lang="ru-RU" sz="1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: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 err="1">
                <a:latin typeface="Segoe UI" pitchFamily="34" charset="0"/>
                <a:cs typeface="Segoe UI" pitchFamily="34" charset="0"/>
              </a:rPr>
              <a:t>Клиенттер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 err="1">
                <a:latin typeface="Segoe UI" pitchFamily="34" charset="0"/>
                <a:cs typeface="Segoe UI" pitchFamily="34" charset="0"/>
              </a:rPr>
              <a:t>Серіктестер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 err="1">
                <a:latin typeface="Segoe UI" pitchFamily="34" charset="0"/>
                <a:cs typeface="Segoe UI" pitchFamily="34" charset="0"/>
              </a:rPr>
              <a:t>Лицензиялар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Менеджмент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сертификаттары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Біздің</a:t>
            </a:r>
            <a:r>
              <a:rPr lang="ru-RU" sz="1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жетістіктеріміз</a:t>
            </a:r>
            <a:r>
              <a:rPr lang="ru-RU" sz="1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: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Энергия РК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сандармен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 err="1">
                <a:latin typeface="Segoe UI" pitchFamily="34" charset="0"/>
                <a:cs typeface="Segoe UI" pitchFamily="34" charset="0"/>
              </a:rPr>
              <a:t>Бізді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ұсынады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Компания </a:t>
            </a:r>
            <a:r>
              <a:rPr lang="ru-RU" sz="14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мәдениеті</a:t>
            </a:r>
            <a:r>
              <a:rPr lang="ru-RU" sz="14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: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>
                <a:latin typeface="Segoe UI" pitchFamily="34" charset="0"/>
                <a:cs typeface="Segoe UI" pitchFamily="34" charset="0"/>
              </a:rPr>
              <a:t>Миссия</a:t>
            </a:r>
          </a:p>
          <a:p>
            <a:pPr marL="285750" indent="-285750" algn="l" fontAlgn="base">
              <a:buFont typeface="Wingdings" pitchFamily="2" charset="2"/>
              <a:buChar char="v"/>
            </a:pPr>
            <a:r>
              <a:rPr lang="ru-RU" sz="1400" dirty="0" err="1">
                <a:latin typeface="Segoe UI" pitchFamily="34" charset="0"/>
                <a:cs typeface="Segoe UI" pitchFamily="34" charset="0"/>
              </a:rPr>
              <a:t>Құндылықтар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4" name="Заголовок 23"/>
          <p:cNvSpPr>
            <a:spLocks noGrp="1"/>
          </p:cNvSpPr>
          <p:nvPr>
            <p:ph type="ctrTitle"/>
          </p:nvPr>
        </p:nvSpPr>
        <p:spPr>
          <a:xfrm>
            <a:off x="888138" y="404664"/>
            <a:ext cx="2531734" cy="603518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М</a:t>
            </a:r>
            <a:r>
              <a:rPr lang="kk-KZ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азмұны</a:t>
            </a:r>
            <a:r>
              <a:rPr lang="ru-RU" sz="20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2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0" y="6021288"/>
            <a:ext cx="1440000" cy="2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78920"/>
      </p:ext>
    </p:extLst>
  </p:cSld>
  <p:clrMapOvr>
    <a:masterClrMapping/>
  </p:clrMapOvr>
  <p:transition spd="slow" advClick="0" advTm="5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23"/>
          <p:cNvSpPr txBox="1">
            <a:spLocks/>
          </p:cNvSpPr>
          <p:nvPr/>
        </p:nvSpPr>
        <p:spPr>
          <a:xfrm>
            <a:off x="611560" y="908720"/>
            <a:ext cx="792088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1400" dirty="0">
                <a:latin typeface="Segoe UI" pitchFamily="34" charset="0"/>
                <a:cs typeface="Segoe UI" pitchFamily="34" charset="0"/>
              </a:rPr>
              <a:t>          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Біздің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компания 2006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жылы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құрылды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,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содан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бері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Қазақстан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Республикасы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мен ТМД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елдерінің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өнеркәсіптік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,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индустриялық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және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энергетикалық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секторының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мамандарына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байланыс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және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 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ақпараттық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технологиялар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саласындағы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сенімді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және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функционалдық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шешімдермен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қамтамасыз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ету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арқылы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өз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жұмысын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жақсартуға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көмектеседі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3</a:t>
            </a:fld>
            <a:endParaRPr lang="ru-RU"/>
          </a:p>
        </p:txBody>
      </p:sp>
      <p:sp>
        <p:nvSpPr>
          <p:cNvPr id="8" name="Заголовок 23"/>
          <p:cNvSpPr>
            <a:spLocks noGrp="1"/>
          </p:cNvSpPr>
          <p:nvPr>
            <p:ph type="ctrTitle"/>
          </p:nvPr>
        </p:nvSpPr>
        <p:spPr>
          <a:xfrm>
            <a:off x="876684" y="404664"/>
            <a:ext cx="1607084" cy="603518"/>
          </a:xfrm>
        </p:spPr>
        <p:txBody>
          <a:bodyPr>
            <a:noAutofit/>
          </a:bodyPr>
          <a:lstStyle/>
          <a:p>
            <a:pPr algn="l"/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Біз</a:t>
            </a:r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туралы</a:t>
            </a:r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272" y="1844824"/>
            <a:ext cx="4680000" cy="468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0" y="6021288"/>
            <a:ext cx="1440000" cy="2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09751"/>
      </p:ext>
    </p:extLst>
  </p:cSld>
  <p:clrMapOvr>
    <a:masterClrMapping/>
  </p:clrMapOvr>
  <p:transition spd="slow" advClick="0" advTm="5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4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499992" y="1628800"/>
            <a:ext cx="4392488" cy="1124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base"/>
            <a:r>
              <a:rPr lang="kk-KZ" sz="1400" dirty="0">
                <a:latin typeface="Segoe UI" pitchFamily="34" charset="0"/>
                <a:cs typeface="Segoe UI" pitchFamily="34" charset="0"/>
              </a:rPr>
              <a:t>Біз өнеркәсіптік және энергетикалық кәсіпорындар сегментіндегі телекоммуникациялық жабдықтардың жүйелік интеграторы және жеткізушісі болып табыламыз.</a:t>
            </a:r>
            <a:endParaRPr lang="en-US" sz="14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499992" y="2743362"/>
            <a:ext cx="4392488" cy="1124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base"/>
            <a:r>
              <a:rPr lang="kk-KZ" sz="1400" dirty="0">
                <a:latin typeface="Segoe UI" pitchFamily="34" charset="0"/>
                <a:cs typeface="Segoe UI" pitchFamily="34" charset="0"/>
              </a:rPr>
              <a:t>Біз сенімді және функционалды байланыс және ақпараттық технологиялар шешімдерін ұсынамыз</a:t>
            </a:r>
            <a:r>
              <a:rPr lang="kk-KZ" sz="1400" dirty="0"/>
              <a:t>.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499992" y="3857921"/>
            <a:ext cx="4392488" cy="1124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base"/>
            <a:r>
              <a:rPr lang="ru-RU" sz="1400" dirty="0" err="1">
                <a:latin typeface="Segoe UI" pitchFamily="34" charset="0"/>
                <a:cs typeface="Segoe UI" pitchFamily="34" charset="0"/>
              </a:rPr>
              <a:t>Біздің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кез-келген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қиындықтағы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заманауи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телекоммуникациялық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жүйелерді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енгізу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тәжірибеміз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бар.</a:t>
            </a:r>
            <a:endParaRPr lang="en-US" sz="1400" dirty="0">
              <a:latin typeface="Segoe UI" pitchFamily="34" charset="0"/>
              <a:cs typeface="Segoe UI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923928" y="1937320"/>
            <a:ext cx="452274" cy="2662813"/>
            <a:chOff x="4427984" y="1608574"/>
            <a:chExt cx="452274" cy="2662813"/>
          </a:xfrm>
        </p:grpSpPr>
        <p:sp>
          <p:nvSpPr>
            <p:cNvPr id="25" name="Овал 24"/>
            <p:cNvSpPr/>
            <p:nvPr/>
          </p:nvSpPr>
          <p:spPr>
            <a:xfrm>
              <a:off x="4427984" y="1628840"/>
              <a:ext cx="360040" cy="360000"/>
            </a:xfrm>
            <a:prstGeom prst="ellipse">
              <a:avLst/>
            </a:prstGeom>
            <a:solidFill>
              <a:srgbClr val="F68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4427984" y="2796828"/>
              <a:ext cx="360040" cy="360000"/>
            </a:xfrm>
            <a:prstGeom prst="ellipse">
              <a:avLst/>
            </a:prstGeom>
            <a:solidFill>
              <a:srgbClr val="F68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427984" y="3911387"/>
              <a:ext cx="360040" cy="360000"/>
            </a:xfrm>
            <a:prstGeom prst="ellipse">
              <a:avLst/>
            </a:prstGeom>
            <a:solidFill>
              <a:srgbClr val="F68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1608574"/>
              <a:ext cx="380266" cy="380266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2776562"/>
              <a:ext cx="380266" cy="380266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3891121"/>
              <a:ext cx="380266" cy="380266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8" y="1485184"/>
            <a:ext cx="3600000" cy="360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0" y="6021288"/>
            <a:ext cx="1440000" cy="2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86290"/>
      </p:ext>
    </p:extLst>
  </p:cSld>
  <p:clrMapOvr>
    <a:masterClrMapping/>
  </p:clrMapOvr>
  <p:transition spd="slow" advClick="0" advTm="5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818191"/>
            <a:ext cx="5040000" cy="5040000"/>
          </a:xfrm>
          <a:prstGeom prst="rect">
            <a:avLst/>
          </a:prstGeom>
        </p:spPr>
      </p:pic>
      <p:sp>
        <p:nvSpPr>
          <p:cNvPr id="24" name="Заголовок 23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2531734" cy="603518"/>
          </a:xfrm>
        </p:spPr>
        <p:txBody>
          <a:bodyPr>
            <a:noAutofit/>
          </a:bodyPr>
          <a:lstStyle/>
          <a:p>
            <a:pPr algn="l"/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Біздің</a:t>
            </a:r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шешімдер</a:t>
            </a:r>
            <a:r>
              <a:rPr lang="ru-RU" sz="20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5</a:t>
            </a:fld>
            <a:endParaRPr lang="ru-RU" dirty="0"/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1331640" y="1341032"/>
            <a:ext cx="3744416" cy="4032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r>
              <a:rPr lang="ru-RU" sz="1400" dirty="0">
                <a:latin typeface="Segoe UI" pitchFamily="34" charset="0"/>
                <a:cs typeface="Segoe UI" pitchFamily="34" charset="0"/>
              </a:rPr>
              <a:t>ҚР СОРМ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функциясы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бар АТС</a:t>
            </a:r>
          </a:p>
          <a:p>
            <a:pPr algn="l" fontAlgn="base"/>
            <a:endParaRPr lang="en-US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en-US" sz="1400" dirty="0">
                <a:latin typeface="Segoe UI" pitchFamily="34" charset="0"/>
                <a:cs typeface="Segoe UI" pitchFamily="34" charset="0"/>
              </a:rPr>
              <a:t>IoT, </a:t>
            </a:r>
            <a:r>
              <a:rPr lang="en-US" sz="1400" dirty="0" err="1">
                <a:latin typeface="Segoe UI" pitchFamily="34" charset="0"/>
                <a:cs typeface="Segoe UI" pitchFamily="34" charset="0"/>
              </a:rPr>
              <a:t>IIoT</a:t>
            </a:r>
            <a:r>
              <a:rPr lang="en-US" sz="1400" dirty="0">
                <a:latin typeface="Segoe UI" pitchFamily="34" charset="0"/>
                <a:cs typeface="Segoe UI" pitchFamily="34" charset="0"/>
              </a:rPr>
              <a:t> -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шешімдер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kk-KZ" sz="1400" dirty="0">
                <a:latin typeface="Segoe UI" pitchFamily="34" charset="0"/>
                <a:cs typeface="Segoe UI" pitchFamily="34" charset="0"/>
              </a:rPr>
              <a:t>Бейнебақылау жүйелері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>
                <a:latin typeface="Segoe UI" pitchFamily="34" charset="0"/>
                <a:cs typeface="Segoe UI" pitchFamily="34" charset="0"/>
              </a:rPr>
              <a:t>ГГС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және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хабарлау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жүйелері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 err="1">
                <a:latin typeface="Segoe UI" pitchFamily="34" charset="0"/>
                <a:cs typeface="Segoe UI" pitchFamily="34" charset="0"/>
              </a:rPr>
              <a:t>Деректерді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беру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жүйелері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 err="1">
                <a:latin typeface="Segoe UI" pitchFamily="34" charset="0"/>
                <a:cs typeface="Segoe UI" pitchFamily="34" charset="0"/>
              </a:rPr>
              <a:t>Серверлік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шешімдер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 err="1">
                <a:latin typeface="Segoe UI" pitchFamily="34" charset="0"/>
                <a:cs typeface="Segoe UI" pitchFamily="34" charset="0"/>
              </a:rPr>
              <a:t>Радиобайланыс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саласындағы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шешімдер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 err="1">
                <a:latin typeface="Segoe UI" pitchFamily="34" charset="0"/>
                <a:cs typeface="Segoe UI" pitchFamily="34" charset="0"/>
              </a:rPr>
              <a:t>Дауыстық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шешімдер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 err="1">
                <a:latin typeface="Segoe UI" pitchFamily="34" charset="0"/>
                <a:cs typeface="Segoe UI" pitchFamily="34" charset="0"/>
              </a:rPr>
              <a:t>Сымсыз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шешімдер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endParaRPr lang="ru-RU" sz="1400" dirty="0">
              <a:latin typeface="Segoe UI" pitchFamily="34" charset="0"/>
              <a:cs typeface="Segoe UI" pitchFamily="34" charset="0"/>
            </a:endParaRPr>
          </a:p>
          <a:p>
            <a:pPr algn="l" fontAlgn="base"/>
            <a:r>
              <a:rPr lang="ru-RU" sz="1400" dirty="0" err="1">
                <a:latin typeface="Segoe UI" pitchFamily="34" charset="0"/>
                <a:cs typeface="Segoe UI" pitchFamily="34" charset="0"/>
              </a:rPr>
              <a:t>Бейне</a:t>
            </a:r>
            <a:r>
              <a:rPr lang="ru-RU" sz="1400" dirty="0"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latin typeface="Segoe UI" pitchFamily="34" charset="0"/>
                <a:cs typeface="Segoe UI" pitchFamily="34" charset="0"/>
              </a:rPr>
              <a:t>қабырғалар</a:t>
            </a:r>
            <a:endParaRPr lang="ru-RU" sz="1400" dirty="0">
              <a:latin typeface="Segoe UI" pitchFamily="34" charset="0"/>
              <a:cs typeface="Segoe UI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917624" y="1340633"/>
            <a:ext cx="225995" cy="4034332"/>
            <a:chOff x="1097664" y="1340633"/>
            <a:chExt cx="225995" cy="403433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604" y="1340633"/>
              <a:ext cx="180000" cy="180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659" y="4348861"/>
              <a:ext cx="180000" cy="1800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664" y="2204970"/>
              <a:ext cx="180000" cy="18000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664" y="3048663"/>
              <a:ext cx="180000" cy="180000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1" y="3476660"/>
              <a:ext cx="180000" cy="18000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1" y="2595685"/>
              <a:ext cx="180000" cy="18000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91" y="3944692"/>
              <a:ext cx="180000" cy="18000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659" y="5194965"/>
              <a:ext cx="180000" cy="180000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659" y="4780035"/>
              <a:ext cx="180000" cy="180000"/>
            </a:xfrm>
            <a:prstGeom prst="rect">
              <a:avLst/>
            </a:prstGeom>
          </p:spPr>
        </p:pic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F1CD51-FD73-EF40-B827-8EC8184668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36832"/>
            <a:ext cx="204950" cy="18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0" y="6021288"/>
            <a:ext cx="1440000" cy="2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17143"/>
      </p:ext>
    </p:extLst>
  </p:cSld>
  <p:clrMapOvr>
    <a:masterClrMapping/>
  </p:clrMapOvr>
  <p:transition spd="slow" advClick="0" advTm="5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/>
          <p:cNvSpPr>
            <a:spLocks noGrp="1"/>
          </p:cNvSpPr>
          <p:nvPr>
            <p:ph type="ctrTitle"/>
          </p:nvPr>
        </p:nvSpPr>
        <p:spPr>
          <a:xfrm>
            <a:off x="827584" y="562681"/>
            <a:ext cx="2242534" cy="274031"/>
          </a:xfrm>
        </p:spPr>
        <p:txBody>
          <a:bodyPr>
            <a:noAutofit/>
          </a:bodyPr>
          <a:lstStyle/>
          <a:p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Біздің</a:t>
            </a:r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Клиенттер</a:t>
            </a:r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: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82" y="2209144"/>
            <a:ext cx="609239" cy="942175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429000"/>
            <a:ext cx="1044845" cy="942175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641253"/>
            <a:ext cx="1656827" cy="471088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128" y="3664979"/>
            <a:ext cx="1595218" cy="628117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160" y="1267522"/>
            <a:ext cx="2003022" cy="36672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671" y="3494937"/>
            <a:ext cx="1186200" cy="942175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38" y="1182340"/>
            <a:ext cx="961929" cy="537094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004" y="2198793"/>
            <a:ext cx="895581" cy="942175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22" y="2296827"/>
            <a:ext cx="1464648" cy="628117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370" y="1034840"/>
            <a:ext cx="1293367" cy="832093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348412"/>
            <a:ext cx="1377844" cy="1454376"/>
          </a:xfrm>
          <a:prstGeom prst="rect">
            <a:avLst/>
          </a:prstGeom>
        </p:spPr>
      </p:pic>
      <p:sp>
        <p:nvSpPr>
          <p:cNvPr id="88" name="Заголовок 23"/>
          <p:cNvSpPr txBox="1">
            <a:spLocks/>
          </p:cNvSpPr>
          <p:nvPr/>
        </p:nvSpPr>
        <p:spPr>
          <a:xfrm>
            <a:off x="5933720" y="6021288"/>
            <a:ext cx="2958760" cy="284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және</a:t>
            </a:r>
            <a:r>
              <a:rPr lang="ru-RU" sz="16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6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басқалары</a:t>
            </a:r>
            <a:r>
              <a:rPr lang="ru-RU" sz="16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…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26" y="908720"/>
            <a:ext cx="1738309" cy="1150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31" y="4581125"/>
            <a:ext cx="1036268" cy="9889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20" y="4856035"/>
            <a:ext cx="1679714" cy="4391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084" y="2348880"/>
            <a:ext cx="1513007" cy="47329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0" y="6021288"/>
            <a:ext cx="1440000" cy="2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27220"/>
      </p:ext>
    </p:extLst>
  </p:cSld>
  <p:clrMapOvr>
    <a:masterClrMapping/>
  </p:clrMapOvr>
  <p:transition spd="slow" advClick="0" advTm="5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/>
          <p:cNvSpPr>
            <a:spLocks noGrp="1"/>
          </p:cNvSpPr>
          <p:nvPr>
            <p:ph type="ctrTitle"/>
          </p:nvPr>
        </p:nvSpPr>
        <p:spPr>
          <a:xfrm>
            <a:off x="717764" y="548680"/>
            <a:ext cx="2558092" cy="288032"/>
          </a:xfrm>
        </p:spPr>
        <p:txBody>
          <a:bodyPr>
            <a:noAutofit/>
          </a:bodyPr>
          <a:lstStyle/>
          <a:p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Біздің</a:t>
            </a:r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Серіктестер</a:t>
            </a:r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: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60" y="4894897"/>
            <a:ext cx="1227231" cy="4070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5" y="3419471"/>
            <a:ext cx="1451665" cy="9466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52" y="3378673"/>
            <a:ext cx="1076772" cy="10801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0" y="2419956"/>
            <a:ext cx="1243690" cy="42660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620688"/>
            <a:ext cx="1492661" cy="15778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51" y="1166409"/>
            <a:ext cx="1273393" cy="4299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97" y="4929709"/>
            <a:ext cx="1270080" cy="33527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85" y="2342508"/>
            <a:ext cx="1791926" cy="4266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279" y="4695642"/>
            <a:ext cx="1263481" cy="5696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03" y="2274579"/>
            <a:ext cx="1692821" cy="6348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81" y="3490108"/>
            <a:ext cx="809625" cy="8572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285" y="4855513"/>
            <a:ext cx="1457325" cy="4857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339" y="3508365"/>
            <a:ext cx="1025191" cy="7688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59" y="1987563"/>
            <a:ext cx="1520649" cy="13305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06" y="1018091"/>
            <a:ext cx="1565994" cy="78299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AAFB7C7-8DE5-F64B-A3A0-DDEA6AC300D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84" y="1141013"/>
            <a:ext cx="1379983" cy="503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506" y="3655741"/>
            <a:ext cx="1428750" cy="55245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0" y="6021288"/>
            <a:ext cx="1440000" cy="284508"/>
          </a:xfrm>
          <a:prstGeom prst="rect">
            <a:avLst/>
          </a:prstGeom>
        </p:spPr>
      </p:pic>
      <p:sp>
        <p:nvSpPr>
          <p:cNvPr id="26" name="Заголовок 23"/>
          <p:cNvSpPr txBox="1">
            <a:spLocks/>
          </p:cNvSpPr>
          <p:nvPr/>
        </p:nvSpPr>
        <p:spPr>
          <a:xfrm>
            <a:off x="5933720" y="6021288"/>
            <a:ext cx="2958760" cy="2845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және</a:t>
            </a:r>
            <a:r>
              <a:rPr lang="ru-RU" sz="16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6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басқалары</a:t>
            </a:r>
            <a:r>
              <a:rPr lang="ru-RU" sz="16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60766297"/>
      </p:ext>
    </p:extLst>
  </p:cSld>
  <p:clrMapOvr>
    <a:masterClrMapping/>
  </p:clrMapOvr>
  <p:transition spd="slow" advClick="0" advTm="5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23"/>
          <p:cNvSpPr txBox="1">
            <a:spLocks/>
          </p:cNvSpPr>
          <p:nvPr/>
        </p:nvSpPr>
        <p:spPr>
          <a:xfrm>
            <a:off x="611560" y="4816797"/>
            <a:ext cx="214862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14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Геологиялық барлау қызметі</a:t>
            </a:r>
            <a:endParaRPr lang="ru-RU" sz="1400" dirty="0">
              <a:solidFill>
                <a:srgbClr val="F68F33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6" name="Заголовок 23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3960440" cy="57606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Біздің</a:t>
            </a:r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Лицензиялар</a:t>
            </a:r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: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95" y="1629160"/>
            <a:ext cx="2036853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175" y="1629160"/>
            <a:ext cx="2036853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4" y="1628800"/>
            <a:ext cx="2037674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</p:spPr>
      </p:pic>
      <p:sp>
        <p:nvSpPr>
          <p:cNvPr id="30" name="Заголовок 23"/>
          <p:cNvSpPr txBox="1">
            <a:spLocks/>
          </p:cNvSpPr>
          <p:nvPr/>
        </p:nvSpPr>
        <p:spPr>
          <a:xfrm>
            <a:off x="3311271" y="4816797"/>
            <a:ext cx="250866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Құрылыс-монтаждау</a:t>
            </a:r>
            <a:r>
              <a:rPr lang="ru-RU" sz="14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жұмыстары</a:t>
            </a:r>
            <a:endParaRPr lang="ru-RU" sz="1400" dirty="0">
              <a:solidFill>
                <a:srgbClr val="F68F33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1" name="Заголовок 23"/>
          <p:cNvSpPr txBox="1">
            <a:spLocks/>
          </p:cNvSpPr>
          <p:nvPr/>
        </p:nvSpPr>
        <p:spPr>
          <a:xfrm>
            <a:off x="6371611" y="4816797"/>
            <a:ext cx="214862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ru-RU" sz="1400" dirty="0"/>
            </a:br>
            <a:r>
              <a:rPr lang="ru-RU" sz="1400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Жобалық</a:t>
            </a:r>
            <a:r>
              <a:rPr lang="ru-RU" sz="14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400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іс-шаралар</a:t>
            </a:r>
            <a:endParaRPr lang="ru-RU" sz="1400" dirty="0">
              <a:solidFill>
                <a:srgbClr val="F68F33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8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0" y="6021288"/>
            <a:ext cx="1440000" cy="2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71546"/>
      </p:ext>
    </p:extLst>
  </p:cSld>
  <p:clrMapOvr>
    <a:masterClrMapping/>
  </p:clrMapOvr>
  <p:transition spd="slow" advClick="0" advTm="5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Заголовок 23"/>
          <p:cNvSpPr txBox="1">
            <a:spLocks/>
          </p:cNvSpPr>
          <p:nvPr/>
        </p:nvSpPr>
        <p:spPr>
          <a:xfrm>
            <a:off x="611560" y="4869160"/>
            <a:ext cx="214862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Сапа </a:t>
            </a:r>
            <a:r>
              <a:rPr lang="ru-RU" sz="1100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менеджменті</a:t>
            </a:r>
            <a:r>
              <a:rPr lang="ru-RU" sz="11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100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жүйесі</a:t>
            </a:r>
            <a:endParaRPr lang="ru-RU" sz="1100" dirty="0">
              <a:solidFill>
                <a:srgbClr val="F68F33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6" name="Заголовок 23"/>
          <p:cNvSpPr>
            <a:spLocks noGrp="1"/>
          </p:cNvSpPr>
          <p:nvPr>
            <p:ph type="ctrTitle"/>
          </p:nvPr>
        </p:nvSpPr>
        <p:spPr>
          <a:xfrm>
            <a:off x="827583" y="404664"/>
            <a:ext cx="4786815" cy="57606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Біздің</a:t>
            </a:r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Менеджмент </a:t>
            </a:r>
            <a:r>
              <a:rPr lang="ru-RU" sz="1800" b="1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сертификаттары</a:t>
            </a:r>
            <a:r>
              <a:rPr lang="ru-RU" sz="1800" b="1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:</a:t>
            </a:r>
          </a:p>
        </p:txBody>
      </p:sp>
      <p:sp>
        <p:nvSpPr>
          <p:cNvPr id="30" name="Заголовок 23"/>
          <p:cNvSpPr txBox="1">
            <a:spLocks/>
          </p:cNvSpPr>
          <p:nvPr/>
        </p:nvSpPr>
        <p:spPr>
          <a:xfrm>
            <a:off x="3311271" y="4869160"/>
            <a:ext cx="250866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Еңбек</a:t>
            </a:r>
            <a:r>
              <a:rPr lang="ru-RU" sz="11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100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қауіпсіздігін</a:t>
            </a:r>
            <a:endParaRPr lang="ru-RU" sz="1100" dirty="0">
              <a:solidFill>
                <a:srgbClr val="F68F33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sz="1100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басқару</a:t>
            </a:r>
            <a:r>
              <a:rPr lang="ru-RU" sz="11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100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жүйесі</a:t>
            </a:r>
            <a:r>
              <a:rPr lang="ru-RU" sz="11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100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және</a:t>
            </a:r>
            <a:endParaRPr lang="ru-RU" sz="1100" dirty="0">
              <a:solidFill>
                <a:srgbClr val="F68F33"/>
              </a:solidFill>
              <a:latin typeface="Segoe UI" pitchFamily="34" charset="0"/>
              <a:cs typeface="Segoe UI" pitchFamily="34" charset="0"/>
            </a:endParaRPr>
          </a:p>
          <a:p>
            <a:r>
              <a:rPr lang="ru-RU" sz="11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100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денсаулықты</a:t>
            </a:r>
            <a:r>
              <a:rPr lang="ru-RU" sz="11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sz="1100" dirty="0" err="1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қорғау</a:t>
            </a:r>
            <a:endParaRPr lang="ru-RU" sz="1100" dirty="0">
              <a:solidFill>
                <a:srgbClr val="F68F33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1" name="Заголовок 23"/>
          <p:cNvSpPr txBox="1">
            <a:spLocks/>
          </p:cNvSpPr>
          <p:nvPr/>
        </p:nvSpPr>
        <p:spPr>
          <a:xfrm>
            <a:off x="6371611" y="4888805"/>
            <a:ext cx="2148622" cy="8444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k-KZ" sz="1100" dirty="0">
                <a:solidFill>
                  <a:srgbClr val="F68F33"/>
                </a:solidFill>
                <a:latin typeface="Segoe UI" pitchFamily="34" charset="0"/>
                <a:cs typeface="Segoe UI" pitchFamily="34" charset="0"/>
              </a:rPr>
              <a:t>Қоршаған ортаны басқару жүйесі</a:t>
            </a:r>
            <a:endParaRPr lang="ru-RU" sz="1100" dirty="0">
              <a:solidFill>
                <a:srgbClr val="F68F33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BF1AB-910C-4722-A31B-1AB158B2CD5A}" type="slidenum">
              <a:rPr lang="ru-RU" smtClean="0"/>
              <a:t>9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60" y="6021288"/>
            <a:ext cx="1440000" cy="2845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82E88D-9724-E140-BE9A-81AF437FD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52" y="1484784"/>
            <a:ext cx="2325164" cy="3290400"/>
          </a:xfrm>
          <a:prstGeom prst="rect">
            <a:avLst/>
          </a:prstGeom>
          <a:effectLst>
            <a:outerShdw blurRad="63500" dist="50800" dir="2154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9F3E60-81B8-2D46-A1EC-BFF43EC93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128" y="1484784"/>
            <a:ext cx="2325164" cy="3290400"/>
          </a:xfrm>
          <a:prstGeom prst="rect">
            <a:avLst/>
          </a:prstGeom>
          <a:effectLst>
            <a:outerShdw blurRad="63500" dist="50800" dir="21540000" algn="ctr" rotWithShape="0">
              <a:srgbClr val="000000">
                <a:alpha val="30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81ACEA3-5702-2C47-AAD3-906215A0B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890" y="1484784"/>
            <a:ext cx="2325164" cy="3290400"/>
          </a:xfrm>
          <a:prstGeom prst="rect">
            <a:avLst/>
          </a:prstGeom>
          <a:effectLst>
            <a:outerShdw blurRad="63500" dist="50800" dir="21540000" algn="ctr" rotWithShape="0">
              <a:srgbClr val="000000">
                <a:alpha val="3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6292295"/>
      </p:ext>
    </p:extLst>
  </p:cSld>
  <p:clrMapOvr>
    <a:masterClrMapping/>
  </p:clrMapOvr>
  <p:transition spd="slow" advClick="0" advTm="5000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3795</TotalTime>
  <Words>444</Words>
  <Application>Microsoft Macintosh PowerPoint</Application>
  <PresentationFormat>Экран (4:3)</PresentationFormat>
  <Paragraphs>124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Book Antiqua</vt:lpstr>
      <vt:lpstr>Calibri</vt:lpstr>
      <vt:lpstr>Century Gothic</vt:lpstr>
      <vt:lpstr>Segoe UI</vt:lpstr>
      <vt:lpstr>Wingdings</vt:lpstr>
      <vt:lpstr>Тема Office</vt:lpstr>
      <vt:lpstr>Презентация PowerPoint</vt:lpstr>
      <vt:lpstr>Мазмұны:</vt:lpstr>
      <vt:lpstr>Біз туралы:</vt:lpstr>
      <vt:lpstr>Презентация PowerPoint</vt:lpstr>
      <vt:lpstr>Біздің шешімдер:</vt:lpstr>
      <vt:lpstr>Біздің Клиенттер:</vt:lpstr>
      <vt:lpstr>Біздің Серіктестер:</vt:lpstr>
      <vt:lpstr>Біздің Лицензиялар:</vt:lpstr>
      <vt:lpstr>Біздің Менеджмент сертификаттары:</vt:lpstr>
      <vt:lpstr>Энергия РК сандармен:</vt:lpstr>
      <vt:lpstr>Бізді ұсынады: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Microsoft Office User</cp:lastModifiedBy>
  <cp:revision>236</cp:revision>
  <dcterms:created xsi:type="dcterms:W3CDTF">2021-04-08T08:24:38Z</dcterms:created>
  <dcterms:modified xsi:type="dcterms:W3CDTF">2024-01-06T05:23:19Z</dcterms:modified>
</cp:coreProperties>
</file>